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 id="2147483942" r:id="rId2"/>
    <p:sldMasterId id="2147483954" r:id="rId3"/>
    <p:sldMasterId id="2147483966" r:id="rId4"/>
    <p:sldMasterId id="2147483978" r:id="rId5"/>
    <p:sldMasterId id="2147483990" r:id="rId6"/>
    <p:sldMasterId id="2147484008" r:id="rId7"/>
  </p:sldMasterIdLst>
  <p:notesMasterIdLst>
    <p:notesMasterId r:id="rId62"/>
  </p:notesMasterIdLst>
  <p:handoutMasterIdLst>
    <p:handoutMasterId r:id="rId63"/>
  </p:handoutMasterIdLst>
  <p:sldIdLst>
    <p:sldId id="256" r:id="rId8"/>
    <p:sldId id="426" r:id="rId9"/>
    <p:sldId id="351" r:id="rId10"/>
    <p:sldId id="528" r:id="rId11"/>
    <p:sldId id="355" r:id="rId12"/>
    <p:sldId id="430" r:id="rId13"/>
    <p:sldId id="432" r:id="rId14"/>
    <p:sldId id="411" r:id="rId15"/>
    <p:sldId id="434" r:id="rId16"/>
    <p:sldId id="501" r:id="rId17"/>
    <p:sldId id="479" r:id="rId18"/>
    <p:sldId id="442" r:id="rId19"/>
    <p:sldId id="443" r:id="rId20"/>
    <p:sldId id="529" r:id="rId21"/>
    <p:sldId id="521" r:id="rId22"/>
    <p:sldId id="376" r:id="rId23"/>
    <p:sldId id="458" r:id="rId24"/>
    <p:sldId id="489" r:id="rId25"/>
    <p:sldId id="462" r:id="rId26"/>
    <p:sldId id="491" r:id="rId27"/>
    <p:sldId id="515" r:id="rId28"/>
    <p:sldId id="465" r:id="rId29"/>
    <p:sldId id="537" r:id="rId30"/>
    <p:sldId id="480" r:id="rId31"/>
    <p:sldId id="362" r:id="rId32"/>
    <p:sldId id="530" r:id="rId33"/>
    <p:sldId id="531" r:id="rId34"/>
    <p:sldId id="532" r:id="rId35"/>
    <p:sldId id="544" r:id="rId36"/>
    <p:sldId id="533" r:id="rId37"/>
    <p:sldId id="422" r:id="rId38"/>
    <p:sldId id="423" r:id="rId39"/>
    <p:sldId id="545" r:id="rId40"/>
    <p:sldId id="512" r:id="rId41"/>
    <p:sldId id="549" r:id="rId42"/>
    <p:sldId id="541" r:id="rId43"/>
    <p:sldId id="500" r:id="rId44"/>
    <p:sldId id="547" r:id="rId45"/>
    <p:sldId id="499" r:id="rId46"/>
    <p:sldId id="498" r:id="rId47"/>
    <p:sldId id="497" r:id="rId48"/>
    <p:sldId id="520" r:id="rId49"/>
    <p:sldId id="548" r:id="rId50"/>
    <p:sldId id="492" r:id="rId51"/>
    <p:sldId id="542" r:id="rId52"/>
    <p:sldId id="494" r:id="rId53"/>
    <p:sldId id="493" r:id="rId54"/>
    <p:sldId id="546" r:id="rId55"/>
    <p:sldId id="523" r:id="rId56"/>
    <p:sldId id="524" r:id="rId57"/>
    <p:sldId id="525" r:id="rId58"/>
    <p:sldId id="526" r:id="rId59"/>
    <p:sldId id="297" r:id="rId60"/>
    <p:sldId id="356" r:id="rId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CCFF99"/>
    <a:srgbClr val="FF00FF"/>
    <a:srgbClr val="FFFF00"/>
    <a:srgbClr val="FF9900"/>
    <a:srgbClr val="FFCC66"/>
    <a:srgbClr val="0000FF"/>
    <a:srgbClr val="CCCC00"/>
    <a:srgbClr val="CC33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934" autoAdjust="0"/>
    <p:restoredTop sz="91777" autoAdjust="0"/>
  </p:normalViewPr>
  <p:slideViewPr>
    <p:cSldViewPr>
      <p:cViewPr varScale="1">
        <p:scale>
          <a:sx n="56" d="100"/>
          <a:sy n="56" d="100"/>
        </p:scale>
        <p:origin x="48" y="2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image" Target="../media/image13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image" Target="../media/image1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A741FB-D2B2-4EE5-BE54-A2FD65363687}" type="doc">
      <dgm:prSet loTypeId="urn:microsoft.com/office/officeart/2005/8/layout/venn1" loCatId="relationship" qsTypeId="urn:microsoft.com/office/officeart/2005/8/quickstyle/simple1" qsCatId="simple" csTypeId="urn:microsoft.com/office/officeart/2005/8/colors/accent1_2" csCatId="accent1" phldr="1"/>
      <dgm:spPr/>
    </dgm:pt>
    <dgm:pt modelId="{EC794F26-3568-435F-BAD6-0619513F1F41}">
      <dgm:prSet phldrT="[Text]" custT="1"/>
      <dgm:spPr>
        <a:blipFill rotWithShape="0">
          <a:blip xmlns:r="http://schemas.openxmlformats.org/officeDocument/2006/relationships" r:embed="rId1"/>
          <a:stretch>
            <a:fillRect/>
          </a:stretch>
        </a:blipFill>
      </dgm:spPr>
      <dgm:t>
        <a:bodyPr/>
        <a:lstStyle/>
        <a:p>
          <a:endParaRPr lang="en-US" sz="1800" b="1" dirty="0">
            <a:solidFill>
              <a:schemeClr val="bg1"/>
            </a:solidFill>
          </a:endParaRPr>
        </a:p>
      </dgm:t>
    </dgm:pt>
    <dgm:pt modelId="{05527B6A-9561-4B91-941D-37BDDB499C48}" type="parTrans" cxnId="{692F1DAB-0EDD-4328-BBF8-5FAE57046F03}">
      <dgm:prSet/>
      <dgm:spPr/>
      <dgm:t>
        <a:bodyPr/>
        <a:lstStyle/>
        <a:p>
          <a:endParaRPr lang="en-US"/>
        </a:p>
      </dgm:t>
    </dgm:pt>
    <dgm:pt modelId="{7797D242-3B36-4BE3-A194-6A43A355EB9B}" type="sibTrans" cxnId="{692F1DAB-0EDD-4328-BBF8-5FAE57046F03}">
      <dgm:prSet/>
      <dgm:spPr/>
      <dgm:t>
        <a:bodyPr/>
        <a:lstStyle/>
        <a:p>
          <a:endParaRPr lang="en-US"/>
        </a:p>
      </dgm:t>
    </dgm:pt>
    <dgm:pt modelId="{CCD8D426-CAB0-42CD-A161-CF469C0DD0E6}">
      <dgm:prSet phldrT="[Text]" custT="1"/>
      <dgm:spPr>
        <a:noFill/>
      </dgm:spPr>
      <dgm:t>
        <a:bodyPr/>
        <a:lstStyle/>
        <a:p>
          <a:endParaRPr lang="en-US" sz="1800" b="1" dirty="0">
            <a:solidFill>
              <a:schemeClr val="bg1"/>
            </a:solidFill>
          </a:endParaRPr>
        </a:p>
        <a:p>
          <a:endParaRPr lang="en-US" sz="1800" b="1" dirty="0">
            <a:solidFill>
              <a:schemeClr val="bg1"/>
            </a:solidFill>
          </a:endParaRPr>
        </a:p>
        <a:p>
          <a:endParaRPr lang="en-US" sz="1800" b="1" dirty="0">
            <a:solidFill>
              <a:schemeClr val="bg1"/>
            </a:solidFill>
          </a:endParaRPr>
        </a:p>
        <a:p>
          <a:r>
            <a:rPr lang="en-US" sz="1800" b="1" dirty="0">
              <a:solidFill>
                <a:schemeClr val="bg1"/>
              </a:solidFill>
            </a:rPr>
            <a:t>     </a:t>
          </a:r>
        </a:p>
      </dgm:t>
    </dgm:pt>
    <dgm:pt modelId="{6661F185-38B7-4207-9837-A9163B07AAB3}" type="parTrans" cxnId="{CB32CA91-8714-48CE-9971-1A91CA0932A6}">
      <dgm:prSet/>
      <dgm:spPr/>
      <dgm:t>
        <a:bodyPr/>
        <a:lstStyle/>
        <a:p>
          <a:endParaRPr lang="en-US"/>
        </a:p>
      </dgm:t>
    </dgm:pt>
    <dgm:pt modelId="{9154A31D-FFA1-4C41-9E6E-50AAE103E344}" type="sibTrans" cxnId="{CB32CA91-8714-48CE-9971-1A91CA0932A6}">
      <dgm:prSet/>
      <dgm:spPr/>
      <dgm:t>
        <a:bodyPr/>
        <a:lstStyle/>
        <a:p>
          <a:endParaRPr lang="en-US"/>
        </a:p>
      </dgm:t>
    </dgm:pt>
    <dgm:pt modelId="{C5D0F860-D2A7-41A9-8A33-517CDBA7A834}">
      <dgm:prSet phldrT="[Text]" custT="1"/>
      <dgm:spPr>
        <a:blipFill rotWithShape="0">
          <a:blip xmlns:r="http://schemas.openxmlformats.org/officeDocument/2006/relationships" r:embed="rId2"/>
          <a:stretch>
            <a:fillRect/>
          </a:stretch>
        </a:blipFill>
      </dgm:spPr>
      <dgm:t>
        <a:bodyPr/>
        <a:lstStyle/>
        <a:p>
          <a:endParaRPr lang="en-US" sz="1800" b="1" dirty="0">
            <a:solidFill>
              <a:schemeClr val="bg1"/>
            </a:solidFill>
          </a:endParaRPr>
        </a:p>
      </dgm:t>
    </dgm:pt>
    <dgm:pt modelId="{37021D07-3752-4EEB-BD07-141EF720C9E9}" type="sibTrans" cxnId="{0048C89B-5613-4876-8A02-55533BE0A1C8}">
      <dgm:prSet/>
      <dgm:spPr/>
      <dgm:t>
        <a:bodyPr/>
        <a:lstStyle/>
        <a:p>
          <a:endParaRPr lang="en-US"/>
        </a:p>
      </dgm:t>
    </dgm:pt>
    <dgm:pt modelId="{057A3AE4-822A-4DD9-ADE6-6E3FB6781671}" type="parTrans" cxnId="{0048C89B-5613-4876-8A02-55533BE0A1C8}">
      <dgm:prSet/>
      <dgm:spPr/>
      <dgm:t>
        <a:bodyPr/>
        <a:lstStyle/>
        <a:p>
          <a:endParaRPr lang="en-US"/>
        </a:p>
      </dgm:t>
    </dgm:pt>
    <dgm:pt modelId="{D42E94EC-8D64-4883-9E37-65093C26503D}" type="pres">
      <dgm:prSet presAssocID="{9AA741FB-D2B2-4EE5-BE54-A2FD65363687}" presName="compositeShape" presStyleCnt="0">
        <dgm:presLayoutVars>
          <dgm:chMax val="7"/>
          <dgm:dir/>
          <dgm:resizeHandles val="exact"/>
        </dgm:presLayoutVars>
      </dgm:prSet>
      <dgm:spPr/>
    </dgm:pt>
    <dgm:pt modelId="{4737D1E0-C9C7-4C77-BAB5-74E0B62B87ED}" type="pres">
      <dgm:prSet presAssocID="{C5D0F860-D2A7-41A9-8A33-517CDBA7A834}" presName="circ1" presStyleLbl="vennNode1" presStyleIdx="0" presStyleCnt="3" custScaleX="100211" custScaleY="94908" custLinFactNeighborX="-40196" custLinFactNeighborY="73699"/>
      <dgm:spPr/>
      <dgm:t>
        <a:bodyPr/>
        <a:lstStyle/>
        <a:p>
          <a:endParaRPr lang="en-US"/>
        </a:p>
      </dgm:t>
    </dgm:pt>
    <dgm:pt modelId="{D64D99B3-C2FF-49BD-8548-527A2C6B137C}" type="pres">
      <dgm:prSet presAssocID="{C5D0F860-D2A7-41A9-8A33-517CDBA7A834}" presName="circ1Tx" presStyleLbl="revTx" presStyleIdx="0" presStyleCnt="0">
        <dgm:presLayoutVars>
          <dgm:chMax val="0"/>
          <dgm:chPref val="0"/>
          <dgm:bulletEnabled val="1"/>
        </dgm:presLayoutVars>
      </dgm:prSet>
      <dgm:spPr/>
      <dgm:t>
        <a:bodyPr/>
        <a:lstStyle/>
        <a:p>
          <a:endParaRPr lang="en-US"/>
        </a:p>
      </dgm:t>
    </dgm:pt>
    <dgm:pt modelId="{869BB505-F032-4651-ABE1-50CC84055592}" type="pres">
      <dgm:prSet presAssocID="{EC794F26-3568-435F-BAD6-0619513F1F41}" presName="circ2" presStyleLbl="vennNode1" presStyleIdx="1" presStyleCnt="3" custScaleX="103123" custLinFactNeighborX="17968" custLinFactNeighborY="3479"/>
      <dgm:spPr/>
      <dgm:t>
        <a:bodyPr/>
        <a:lstStyle/>
        <a:p>
          <a:endParaRPr lang="en-US"/>
        </a:p>
      </dgm:t>
    </dgm:pt>
    <dgm:pt modelId="{690749A7-CE9D-4B04-8123-D9F20B6E17F2}" type="pres">
      <dgm:prSet presAssocID="{EC794F26-3568-435F-BAD6-0619513F1F41}" presName="circ2Tx" presStyleLbl="revTx" presStyleIdx="0" presStyleCnt="0">
        <dgm:presLayoutVars>
          <dgm:chMax val="0"/>
          <dgm:chPref val="0"/>
          <dgm:bulletEnabled val="1"/>
        </dgm:presLayoutVars>
      </dgm:prSet>
      <dgm:spPr/>
      <dgm:t>
        <a:bodyPr/>
        <a:lstStyle/>
        <a:p>
          <a:endParaRPr lang="en-US"/>
        </a:p>
      </dgm:t>
    </dgm:pt>
    <dgm:pt modelId="{40AAC91D-39FB-44F8-891C-17442CC8D8DC}" type="pres">
      <dgm:prSet presAssocID="{CCD8D426-CAB0-42CD-A161-CF469C0DD0E6}" presName="circ3" presStyleLbl="vennNode1" presStyleIdx="2" presStyleCnt="3" custScaleX="108024" custLinFactNeighborX="40422" custLinFactNeighborY="-69053"/>
      <dgm:spPr/>
      <dgm:t>
        <a:bodyPr/>
        <a:lstStyle/>
        <a:p>
          <a:endParaRPr lang="en-US"/>
        </a:p>
      </dgm:t>
    </dgm:pt>
    <dgm:pt modelId="{1AB22028-2E12-4240-8403-37F498898B11}" type="pres">
      <dgm:prSet presAssocID="{CCD8D426-CAB0-42CD-A161-CF469C0DD0E6}" presName="circ3Tx" presStyleLbl="revTx" presStyleIdx="0" presStyleCnt="0">
        <dgm:presLayoutVars>
          <dgm:chMax val="0"/>
          <dgm:chPref val="0"/>
          <dgm:bulletEnabled val="1"/>
        </dgm:presLayoutVars>
      </dgm:prSet>
      <dgm:spPr/>
      <dgm:t>
        <a:bodyPr/>
        <a:lstStyle/>
        <a:p>
          <a:endParaRPr lang="en-US"/>
        </a:p>
      </dgm:t>
    </dgm:pt>
  </dgm:ptLst>
  <dgm:cxnLst>
    <dgm:cxn modelId="{4A8F6236-1177-4205-8CC7-B333FB1DD729}" type="presOf" srcId="{CCD8D426-CAB0-42CD-A161-CF469C0DD0E6}" destId="{40AAC91D-39FB-44F8-891C-17442CC8D8DC}" srcOrd="0" destOrd="0" presId="urn:microsoft.com/office/officeart/2005/8/layout/venn1"/>
    <dgm:cxn modelId="{CB32CA91-8714-48CE-9971-1A91CA0932A6}" srcId="{9AA741FB-D2B2-4EE5-BE54-A2FD65363687}" destId="{CCD8D426-CAB0-42CD-A161-CF469C0DD0E6}" srcOrd="2" destOrd="0" parTransId="{6661F185-38B7-4207-9837-A9163B07AAB3}" sibTransId="{9154A31D-FFA1-4C41-9E6E-50AAE103E344}"/>
    <dgm:cxn modelId="{739105E3-DDF4-4E64-B3C7-CF2912FC3643}" type="presOf" srcId="{EC794F26-3568-435F-BAD6-0619513F1F41}" destId="{869BB505-F032-4651-ABE1-50CC84055592}" srcOrd="0" destOrd="0" presId="urn:microsoft.com/office/officeart/2005/8/layout/venn1"/>
    <dgm:cxn modelId="{08E70585-847D-476D-8F7A-0D6E7903DFD1}" type="presOf" srcId="{EC794F26-3568-435F-BAD6-0619513F1F41}" destId="{690749A7-CE9D-4B04-8123-D9F20B6E17F2}" srcOrd="1" destOrd="0" presId="urn:microsoft.com/office/officeart/2005/8/layout/venn1"/>
    <dgm:cxn modelId="{2CD2FFEB-80C1-404F-90E3-F839CC93C0FD}" type="presOf" srcId="{9AA741FB-D2B2-4EE5-BE54-A2FD65363687}" destId="{D42E94EC-8D64-4883-9E37-65093C26503D}" srcOrd="0" destOrd="0" presId="urn:microsoft.com/office/officeart/2005/8/layout/venn1"/>
    <dgm:cxn modelId="{D03A1E7F-32DF-476E-80F8-B025279AEDBC}" type="presOf" srcId="{C5D0F860-D2A7-41A9-8A33-517CDBA7A834}" destId="{D64D99B3-C2FF-49BD-8548-527A2C6B137C}" srcOrd="1" destOrd="0" presId="urn:microsoft.com/office/officeart/2005/8/layout/venn1"/>
    <dgm:cxn modelId="{70407770-7797-4BBB-AA80-5AA04E617460}" type="presOf" srcId="{CCD8D426-CAB0-42CD-A161-CF469C0DD0E6}" destId="{1AB22028-2E12-4240-8403-37F498898B11}" srcOrd="1" destOrd="0" presId="urn:microsoft.com/office/officeart/2005/8/layout/venn1"/>
    <dgm:cxn modelId="{692F1DAB-0EDD-4328-BBF8-5FAE57046F03}" srcId="{9AA741FB-D2B2-4EE5-BE54-A2FD65363687}" destId="{EC794F26-3568-435F-BAD6-0619513F1F41}" srcOrd="1" destOrd="0" parTransId="{05527B6A-9561-4B91-941D-37BDDB499C48}" sibTransId="{7797D242-3B36-4BE3-A194-6A43A355EB9B}"/>
    <dgm:cxn modelId="{0048C89B-5613-4876-8A02-55533BE0A1C8}" srcId="{9AA741FB-D2B2-4EE5-BE54-A2FD65363687}" destId="{C5D0F860-D2A7-41A9-8A33-517CDBA7A834}" srcOrd="0" destOrd="0" parTransId="{057A3AE4-822A-4DD9-ADE6-6E3FB6781671}" sibTransId="{37021D07-3752-4EEB-BD07-141EF720C9E9}"/>
    <dgm:cxn modelId="{244A8D4C-DA1F-4DAA-B773-3B2E18D958BB}" type="presOf" srcId="{C5D0F860-D2A7-41A9-8A33-517CDBA7A834}" destId="{4737D1E0-C9C7-4C77-BAB5-74E0B62B87ED}" srcOrd="0" destOrd="0" presId="urn:microsoft.com/office/officeart/2005/8/layout/venn1"/>
    <dgm:cxn modelId="{CBC00A14-AD2F-4312-AD23-7A5DE211E693}" type="presParOf" srcId="{D42E94EC-8D64-4883-9E37-65093C26503D}" destId="{4737D1E0-C9C7-4C77-BAB5-74E0B62B87ED}" srcOrd="0" destOrd="0" presId="urn:microsoft.com/office/officeart/2005/8/layout/venn1"/>
    <dgm:cxn modelId="{6C0AB5B1-5C95-4C8D-BDFC-AA167CC742A5}" type="presParOf" srcId="{D42E94EC-8D64-4883-9E37-65093C26503D}" destId="{D64D99B3-C2FF-49BD-8548-527A2C6B137C}" srcOrd="1" destOrd="0" presId="urn:microsoft.com/office/officeart/2005/8/layout/venn1"/>
    <dgm:cxn modelId="{E6120E16-A7CD-4BCB-B9CD-5F3513602B3B}" type="presParOf" srcId="{D42E94EC-8D64-4883-9E37-65093C26503D}" destId="{869BB505-F032-4651-ABE1-50CC84055592}" srcOrd="2" destOrd="0" presId="urn:microsoft.com/office/officeart/2005/8/layout/venn1"/>
    <dgm:cxn modelId="{333E8862-FFF7-45B9-AB90-8EFFE9095285}" type="presParOf" srcId="{D42E94EC-8D64-4883-9E37-65093C26503D}" destId="{690749A7-CE9D-4B04-8123-D9F20B6E17F2}" srcOrd="3" destOrd="0" presId="urn:microsoft.com/office/officeart/2005/8/layout/venn1"/>
    <dgm:cxn modelId="{12F76E85-AB34-4AC2-85A5-1129B229604E}" type="presParOf" srcId="{D42E94EC-8D64-4883-9E37-65093C26503D}" destId="{40AAC91D-39FB-44F8-891C-17442CC8D8DC}" srcOrd="4" destOrd="0" presId="urn:microsoft.com/office/officeart/2005/8/layout/venn1"/>
    <dgm:cxn modelId="{35D2F9F4-F31C-4F8E-A45B-94541E96DDBE}" type="presParOf" srcId="{D42E94EC-8D64-4883-9E37-65093C26503D}" destId="{1AB22028-2E12-4240-8403-37F498898B1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7D1E0-C9C7-4C77-BAB5-74E0B62B87ED}">
      <dsp:nvSpPr>
        <dsp:cNvPr id="0" name=""/>
        <dsp:cNvSpPr/>
      </dsp:nvSpPr>
      <dsp:spPr>
        <a:xfrm>
          <a:off x="1070431" y="2176268"/>
          <a:ext cx="3039159" cy="2878331"/>
        </a:xfrm>
        <a:prstGeom prst="ellipse">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dirty="0">
            <a:solidFill>
              <a:schemeClr val="bg1"/>
            </a:solidFill>
          </a:endParaRPr>
        </a:p>
      </dsp:txBody>
      <dsp:txXfrm>
        <a:off x="1475652" y="2679976"/>
        <a:ext cx="2228716" cy="1295249"/>
      </dsp:txXfrm>
    </dsp:sp>
    <dsp:sp modelId="{869BB505-F032-4651-ABE1-50CC84055592}">
      <dsp:nvSpPr>
        <dsp:cNvPr id="0" name=""/>
        <dsp:cNvSpPr/>
      </dsp:nvSpPr>
      <dsp:spPr>
        <a:xfrm>
          <a:off x="3884569" y="2021839"/>
          <a:ext cx="3127473" cy="3032760"/>
        </a:xfrm>
        <a:prstGeom prst="ellipse">
          <a:avLst/>
        </a:prstGeom>
        <a:blipFill rotWithShape="0">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dirty="0">
            <a:solidFill>
              <a:schemeClr val="bg1"/>
            </a:solidFill>
          </a:endParaRPr>
        </a:p>
      </dsp:txBody>
      <dsp:txXfrm>
        <a:off x="4841055" y="2805303"/>
        <a:ext cx="1876483" cy="1668018"/>
      </dsp:txXfrm>
    </dsp:sp>
    <dsp:sp modelId="{40AAC91D-39FB-44F8-891C-17442CC8D8DC}">
      <dsp:nvSpPr>
        <dsp:cNvPr id="0" name=""/>
        <dsp:cNvSpPr/>
      </dsp:nvSpPr>
      <dsp:spPr>
        <a:xfrm>
          <a:off x="2302585" y="0"/>
          <a:ext cx="3276108" cy="3032760"/>
        </a:xfrm>
        <a:prstGeom prst="ellipse">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dirty="0">
            <a:solidFill>
              <a:schemeClr val="bg1"/>
            </a:solidFill>
          </a:endParaRPr>
        </a:p>
        <a:p>
          <a:pPr lvl="0" algn="ctr" defTabSz="800100">
            <a:lnSpc>
              <a:spcPct val="90000"/>
            </a:lnSpc>
            <a:spcBef>
              <a:spcPct val="0"/>
            </a:spcBef>
            <a:spcAft>
              <a:spcPct val="35000"/>
            </a:spcAft>
          </a:pPr>
          <a:endParaRPr lang="en-US" sz="1800" b="1" kern="1200" dirty="0">
            <a:solidFill>
              <a:schemeClr val="bg1"/>
            </a:solidFill>
          </a:endParaRPr>
        </a:p>
        <a:p>
          <a:pPr lvl="0" algn="ctr" defTabSz="800100">
            <a:lnSpc>
              <a:spcPct val="90000"/>
            </a:lnSpc>
            <a:spcBef>
              <a:spcPct val="0"/>
            </a:spcBef>
            <a:spcAft>
              <a:spcPct val="35000"/>
            </a:spcAft>
          </a:pPr>
          <a:endParaRPr lang="en-US" sz="1800" b="1" kern="1200" dirty="0">
            <a:solidFill>
              <a:schemeClr val="bg1"/>
            </a:solidFill>
          </a:endParaRPr>
        </a:p>
        <a:p>
          <a:pPr lvl="0" algn="ctr" defTabSz="800100">
            <a:lnSpc>
              <a:spcPct val="90000"/>
            </a:lnSpc>
            <a:spcBef>
              <a:spcPct val="0"/>
            </a:spcBef>
            <a:spcAft>
              <a:spcPct val="35000"/>
            </a:spcAft>
          </a:pPr>
          <a:r>
            <a:rPr lang="en-US" sz="1800" b="1" kern="1200" dirty="0">
              <a:solidFill>
                <a:schemeClr val="bg1"/>
              </a:solidFill>
            </a:rPr>
            <a:t>     </a:t>
          </a:r>
        </a:p>
      </dsp:txBody>
      <dsp:txXfrm>
        <a:off x="2611086" y="783463"/>
        <a:ext cx="1965665" cy="166801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EDD4F0F-1771-479F-A9C8-724A61F8CAF7}" type="datetimeFigureOut">
              <a:rPr lang="en-US" smtClean="0"/>
              <a:t>11/10/2017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774DB84-44AE-48A7-BDA1-49C05B80FDE5}" type="slidenum">
              <a:rPr lang="en-US" smtClean="0"/>
              <a:t>‹#›</a:t>
            </a:fld>
            <a:endParaRPr lang="en-US" dirty="0"/>
          </a:p>
        </p:txBody>
      </p:sp>
    </p:spTree>
    <p:extLst>
      <p:ext uri="{BB962C8B-B14F-4D97-AF65-F5344CB8AC3E}">
        <p14:creationId xmlns:p14="http://schemas.microsoft.com/office/powerpoint/2010/main" val="3956954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99A9C89-ABF0-4DC5-A70A-737017D13EF1}" type="datetimeFigureOut">
              <a:rPr lang="en-US" smtClean="0"/>
              <a:t>11/10/2017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56DE629-D673-447F-9020-39839D1EC6BA}" type="slidenum">
              <a:rPr lang="en-US" smtClean="0"/>
              <a:t>‹#›</a:t>
            </a:fld>
            <a:endParaRPr lang="en-US" dirty="0"/>
          </a:p>
        </p:txBody>
      </p:sp>
    </p:spTree>
    <p:extLst>
      <p:ext uri="{BB962C8B-B14F-4D97-AF65-F5344CB8AC3E}">
        <p14:creationId xmlns:p14="http://schemas.microsoft.com/office/powerpoint/2010/main" val="241842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1</a:t>
            </a:fld>
            <a:endParaRPr lang="en-US" dirty="0"/>
          </a:p>
        </p:txBody>
      </p:sp>
    </p:spTree>
    <p:extLst>
      <p:ext uri="{BB962C8B-B14F-4D97-AF65-F5344CB8AC3E}">
        <p14:creationId xmlns:p14="http://schemas.microsoft.com/office/powerpoint/2010/main" val="2643469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Ojibwe</a:t>
            </a:r>
            <a:r>
              <a:rPr lang="en-US" dirty="0"/>
              <a:t> cultural practice of birch harvesting relies on the sustainability of paper birch. This species requires a cool climate. What is the future for Paper Birch and the cultural practice of birch harvesting in a warming Wisconsin? </a:t>
            </a:r>
          </a:p>
        </p:txBody>
      </p:sp>
      <p:sp>
        <p:nvSpPr>
          <p:cNvPr id="4" name="Slide Number Placeholder 3"/>
          <p:cNvSpPr>
            <a:spLocks noGrp="1"/>
          </p:cNvSpPr>
          <p:nvPr>
            <p:ph type="sldNum" sz="quarter" idx="10"/>
          </p:nvPr>
        </p:nvSpPr>
        <p:spPr/>
        <p:txBody>
          <a:bodyPr/>
          <a:lstStyle/>
          <a:p>
            <a:fld id="{256DE629-D673-447F-9020-39839D1EC6BA}" type="slidenum">
              <a:rPr lang="en-US" smtClean="0"/>
              <a:t>12</a:t>
            </a:fld>
            <a:endParaRPr lang="en-US" dirty="0"/>
          </a:p>
        </p:txBody>
      </p:sp>
    </p:spTree>
    <p:extLst>
      <p:ext uri="{BB962C8B-B14F-4D97-AF65-F5344CB8AC3E}">
        <p14:creationId xmlns:p14="http://schemas.microsoft.com/office/powerpoint/2010/main" val="656319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a cause of disagreement over some who believe  climate change is happening, but may not be convinced that humans are causing it. This graph explains this correlation. If we accept humans cause climate change, then we are not powerless victims– we can do something about it</a:t>
            </a:r>
            <a:r>
              <a:rPr lang="en-US" dirty="0" smtClean="0"/>
              <a:t>! In 2017, thirteen</a:t>
            </a:r>
            <a:r>
              <a:rPr lang="en-US" baseline="0" dirty="0" smtClean="0"/>
              <a:t> US agencies issued a Special Climate Science Report supported human’s role in climate change.</a:t>
            </a:r>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14</a:t>
            </a:fld>
            <a:endParaRPr lang="en-US" dirty="0"/>
          </a:p>
        </p:txBody>
      </p:sp>
    </p:spTree>
    <p:extLst>
      <p:ext uri="{BB962C8B-B14F-4D97-AF65-F5344CB8AC3E}">
        <p14:creationId xmlns:p14="http://schemas.microsoft.com/office/powerpoint/2010/main" val="792685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change is not anti-economic development as evidenced by the many corporations (some Fortune-500 companies) that are promoting it as an economic development opportunity.</a:t>
            </a:r>
          </a:p>
        </p:txBody>
      </p:sp>
      <p:sp>
        <p:nvSpPr>
          <p:cNvPr id="4" name="Slide Number Placeholder 3"/>
          <p:cNvSpPr>
            <a:spLocks noGrp="1"/>
          </p:cNvSpPr>
          <p:nvPr>
            <p:ph type="sldNum" sz="quarter" idx="10"/>
          </p:nvPr>
        </p:nvSpPr>
        <p:spPr/>
        <p:txBody>
          <a:bodyPr/>
          <a:lstStyle/>
          <a:p>
            <a:fld id="{256DE629-D673-447F-9020-39839D1EC6BA}" type="slidenum">
              <a:rPr lang="en-US" smtClean="0"/>
              <a:t>15</a:t>
            </a:fld>
            <a:endParaRPr lang="en-US" dirty="0"/>
          </a:p>
        </p:txBody>
      </p:sp>
    </p:spTree>
    <p:extLst>
      <p:ext uri="{BB962C8B-B14F-4D97-AF65-F5344CB8AC3E}">
        <p14:creationId xmlns:p14="http://schemas.microsoft.com/office/powerpoint/2010/main" val="2090338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46A3B0F-DA46-304F-A998-B9CF43AA609B}"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prstClr val="black"/>
              </a:solidFill>
              <a:effectLst/>
              <a:uLnTx/>
              <a:uFillTx/>
            </a:endParaRPr>
          </a:p>
        </p:txBody>
      </p:sp>
      <p:sp>
        <p:nvSpPr>
          <p:cNvPr id="63490"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3491"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881624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scientists suggest that we have already exceeded the level of carbon emissions used in the A1B “middle of the road” scenario and that temperature increases are now more reflective of the A1 “higher emission” scenario.  The B1 scenario reflects a “lower emission” scenario where carbon emissions in the future are lower than today.</a:t>
            </a:r>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19</a:t>
            </a:fld>
            <a:endParaRPr lang="en-US" dirty="0"/>
          </a:p>
        </p:txBody>
      </p:sp>
    </p:spTree>
    <p:extLst>
      <p:ext uri="{BB962C8B-B14F-4D97-AF65-F5344CB8AC3E}">
        <p14:creationId xmlns:p14="http://schemas.microsoft.com/office/powerpoint/2010/main" val="2541505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G-WOW</a:t>
            </a:r>
            <a:r>
              <a:rPr lang="en-US" baseline="0" dirty="0" smtClean="0"/>
              <a:t> website’s “Investigate the Science” section includes links to climate maps for other states and US regions.</a:t>
            </a:r>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20</a:t>
            </a:fld>
            <a:endParaRPr lang="en-US" dirty="0"/>
          </a:p>
        </p:txBody>
      </p:sp>
    </p:spTree>
    <p:extLst>
      <p:ext uri="{BB962C8B-B14F-4D97-AF65-F5344CB8AC3E}">
        <p14:creationId xmlns:p14="http://schemas.microsoft.com/office/powerpoint/2010/main" val="2222231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 practices can be defined as</a:t>
            </a:r>
            <a:r>
              <a:rPr lang="en-US" baseline="0" dirty="0" smtClean="0"/>
              <a:t> any activity we engage in for recreational, business, or social events. The G-WOW model uses examples of how climate change is affecting the cultural practices or “lifeways” of the Lake Superior </a:t>
            </a:r>
            <a:r>
              <a:rPr lang="en-US" baseline="0" dirty="0" err="1" smtClean="0"/>
              <a:t>Ojibwe</a:t>
            </a:r>
            <a:r>
              <a:rPr lang="en-US" baseline="0" dirty="0" smtClean="0"/>
              <a:t> people to provide an example of how climate change is affecting all of us. </a:t>
            </a:r>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22</a:t>
            </a:fld>
            <a:endParaRPr lang="en-US" dirty="0"/>
          </a:p>
        </p:txBody>
      </p:sp>
    </p:spTree>
    <p:extLst>
      <p:ext uri="{BB962C8B-B14F-4D97-AF65-F5344CB8AC3E}">
        <p14:creationId xmlns:p14="http://schemas.microsoft.com/office/powerpoint/2010/main" val="3143642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walk through how the G-WOW model works using this step-by-step </a:t>
            </a:r>
            <a:r>
              <a:rPr lang="en-US" dirty="0" smtClean="0"/>
              <a:t>vertical</a:t>
            </a:r>
            <a:r>
              <a:rPr lang="en-US" baseline="0" dirty="0" smtClean="0"/>
              <a:t> </a:t>
            </a:r>
            <a:r>
              <a:rPr lang="en-US" dirty="0" smtClean="0"/>
              <a:t>format</a:t>
            </a:r>
            <a:r>
              <a:rPr lang="en-US" dirty="0"/>
              <a:t>, then place all the elements into the horizontal G-WOW model template.</a:t>
            </a:r>
          </a:p>
        </p:txBody>
      </p:sp>
      <p:sp>
        <p:nvSpPr>
          <p:cNvPr id="4" name="Slide Number Placeholder 3"/>
          <p:cNvSpPr>
            <a:spLocks noGrp="1"/>
          </p:cNvSpPr>
          <p:nvPr>
            <p:ph type="sldNum" sz="quarter" idx="10"/>
          </p:nvPr>
        </p:nvSpPr>
        <p:spPr/>
        <p:txBody>
          <a:bodyPr/>
          <a:lstStyle/>
          <a:p>
            <a:fld id="{256DE629-D673-447F-9020-39839D1EC6BA}" type="slidenum">
              <a:rPr lang="en-US" smtClean="0"/>
              <a:t>24</a:t>
            </a:fld>
            <a:endParaRPr lang="en-US" dirty="0"/>
          </a:p>
        </p:txBody>
      </p:sp>
    </p:spTree>
    <p:extLst>
      <p:ext uri="{BB962C8B-B14F-4D97-AF65-F5344CB8AC3E}">
        <p14:creationId xmlns:p14="http://schemas.microsoft.com/office/powerpoint/2010/main" val="1700586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model, I am using scientific projections for</a:t>
            </a:r>
            <a:r>
              <a:rPr lang="en-US" baseline="0" dirty="0" smtClean="0"/>
              <a:t> the environmental variable of </a:t>
            </a:r>
            <a:r>
              <a:rPr lang="en-US" dirty="0" smtClean="0"/>
              <a:t>increasing intense rainfall events to demonstrate how culture &amp; place-based evidence of climate change is syncing up with what scientific</a:t>
            </a:r>
            <a:r>
              <a:rPr lang="en-US" baseline="0" dirty="0" smtClean="0"/>
              <a:t> projections of change. </a:t>
            </a:r>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26</a:t>
            </a:fld>
            <a:endParaRPr lang="en-US" dirty="0"/>
          </a:p>
        </p:txBody>
      </p:sp>
    </p:spTree>
    <p:extLst>
      <p:ext uri="{BB962C8B-B14F-4D97-AF65-F5344CB8AC3E}">
        <p14:creationId xmlns:p14="http://schemas.microsoft.com/office/powerpoint/2010/main" val="3806852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fun G-WOW model was created by a teacher whose students loved Friday night perch fish fries. In this case, the place-based evidence was not fewer fish caught, but the higher cost of locally sourced perch used for those fish fries.</a:t>
            </a:r>
          </a:p>
        </p:txBody>
      </p:sp>
      <p:sp>
        <p:nvSpPr>
          <p:cNvPr id="4" name="Slide Number Placeholder 3"/>
          <p:cNvSpPr>
            <a:spLocks noGrp="1"/>
          </p:cNvSpPr>
          <p:nvPr>
            <p:ph type="sldNum" sz="quarter" idx="10"/>
          </p:nvPr>
        </p:nvSpPr>
        <p:spPr/>
        <p:txBody>
          <a:bodyPr/>
          <a:lstStyle/>
          <a:p>
            <a:fld id="{256DE629-D673-447F-9020-39839D1EC6BA}" type="slidenum">
              <a:rPr lang="en-US" smtClean="0"/>
              <a:t>31</a:t>
            </a:fld>
            <a:endParaRPr lang="en-US" dirty="0"/>
          </a:p>
        </p:txBody>
      </p:sp>
    </p:spTree>
    <p:extLst>
      <p:ext uri="{BB962C8B-B14F-4D97-AF65-F5344CB8AC3E}">
        <p14:creationId xmlns:p14="http://schemas.microsoft.com/office/powerpoint/2010/main" val="106999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2</a:t>
            </a:fld>
            <a:endParaRPr lang="en-US" dirty="0"/>
          </a:p>
        </p:txBody>
      </p:sp>
    </p:spTree>
    <p:extLst>
      <p:ext uri="{BB962C8B-B14F-4D97-AF65-F5344CB8AC3E}">
        <p14:creationId xmlns:p14="http://schemas.microsoft.com/office/powerpoint/2010/main" val="3755869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unusual G-WOW example was provided by a naturalist who was not able to take her students hiking in the Everglades due the presence of invasive Burmese pythons. These invasive snakes will be favored by a changing climate</a:t>
            </a:r>
            <a:r>
              <a:rPr lang="en-US" dirty="0" smtClean="0"/>
              <a:t>. Invasive</a:t>
            </a:r>
            <a:r>
              <a:rPr lang="en-US" baseline="0" dirty="0" smtClean="0"/>
              <a:t> species are often favored by climate change because of their adaptability to warmer temperatures and/or because they move into niches vacated by native species that cannot thrive when environmental variables change due to climate change.</a:t>
            </a:r>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32</a:t>
            </a:fld>
            <a:endParaRPr lang="en-US" dirty="0"/>
          </a:p>
        </p:txBody>
      </p:sp>
    </p:spTree>
    <p:extLst>
      <p:ext uri="{BB962C8B-B14F-4D97-AF65-F5344CB8AC3E}">
        <p14:creationId xmlns:p14="http://schemas.microsoft.com/office/powerpoint/2010/main" val="288316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G-WOW model can be used for economic practices and resonates with audiences with audiences who may have those concerns. This is another example of a non-species, habitat dependent cultural practice. Winter logging relies on frozen ground and roads. There is place-based evidence of winter logging being limited due to road conditions not supporting equipment. In Wisconsin, the frequency of cold nights needed to freeze logging roads is expected to significantly decrease as winters warm.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6DE629-D673-447F-9020-39839D1EC6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6884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cultural practices are “losers” if changes in environmental variables (like temperature) favors the sustainability of a species a cultural practice the practice depends on. However, there may be other limiting factors, such as precipitation, that could offset . </a:t>
            </a:r>
          </a:p>
        </p:txBody>
      </p:sp>
      <p:sp>
        <p:nvSpPr>
          <p:cNvPr id="4" name="Slide Number Placeholder 3"/>
          <p:cNvSpPr>
            <a:spLocks noGrp="1"/>
          </p:cNvSpPr>
          <p:nvPr>
            <p:ph type="sldNum" sz="quarter" idx="10"/>
          </p:nvPr>
        </p:nvSpPr>
        <p:spPr/>
        <p:txBody>
          <a:bodyPr/>
          <a:lstStyle/>
          <a:p>
            <a:fld id="{256DE629-D673-447F-9020-39839D1EC6BA}" type="slidenum">
              <a:rPr lang="en-US" smtClean="0"/>
              <a:t>34</a:t>
            </a:fld>
            <a:endParaRPr lang="en-US" dirty="0"/>
          </a:p>
        </p:txBody>
      </p:sp>
    </p:spTree>
    <p:extLst>
      <p:ext uri="{BB962C8B-B14F-4D97-AF65-F5344CB8AC3E}">
        <p14:creationId xmlns:p14="http://schemas.microsoft.com/office/powerpoint/2010/main" val="2846512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your turn to create a G-WOW model for a cultural practice you enjoy. Plug in cultural practices that are valued by the audiences you serve.  The big “so what” is taking action to reduce the impacts with change that mitigates or adapts to a changing climate</a:t>
            </a:r>
            <a:r>
              <a:rPr lang="en-US" dirty="0" smtClean="0"/>
              <a:t>. Be creative</a:t>
            </a:r>
            <a:r>
              <a:rPr lang="en-US" baseline="0" dirty="0" smtClean="0"/>
              <a:t> and have fun with this model!</a:t>
            </a:r>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35</a:t>
            </a:fld>
            <a:endParaRPr lang="en-US" dirty="0"/>
          </a:p>
        </p:txBody>
      </p:sp>
    </p:spTree>
    <p:extLst>
      <p:ext uri="{BB962C8B-B14F-4D97-AF65-F5344CB8AC3E}">
        <p14:creationId xmlns:p14="http://schemas.microsoft.com/office/powerpoint/2010/main" val="1256337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the G-WOW website under “RESOURCES” for instructions</a:t>
            </a:r>
            <a:r>
              <a:rPr lang="en-US" baseline="0" dirty="0" smtClean="0"/>
              <a:t> and materials for playing this game.</a:t>
            </a:r>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36</a:t>
            </a:fld>
            <a:endParaRPr lang="en-US" dirty="0"/>
          </a:p>
        </p:txBody>
      </p:sp>
    </p:spTree>
    <p:extLst>
      <p:ext uri="{BB962C8B-B14F-4D97-AF65-F5344CB8AC3E}">
        <p14:creationId xmlns:p14="http://schemas.microsoft.com/office/powerpoint/2010/main" val="841928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a:xfrm>
            <a:off x="1143000" y="687388"/>
            <a:ext cx="4572000" cy="3429000"/>
          </a:xfrm>
          <a:ln/>
        </p:spPr>
      </p:sp>
      <p:sp>
        <p:nvSpPr>
          <p:cNvPr id="44035" name="Rectangle 3"/>
          <p:cNvSpPr>
            <a:spLocks noGrp="1"/>
          </p:cNvSpPr>
          <p:nvPr>
            <p:ph type="body" idx="1"/>
          </p:nvPr>
        </p:nvSpPr>
        <p:spPr bwMode="auto">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Century Schoolbook" pitchFamily="18" charset="0"/>
                <a:ea typeface="+mn-ea"/>
                <a:cs typeface="+mn-cs"/>
              </a:rPr>
              <a:t>Mitigation is like putting on the brakes to avoid hitting the wall. Adaptation is like the air bag that deploys after we’ve hit the </a:t>
            </a:r>
            <a:r>
              <a:rPr lang="en-US" sz="1200" kern="1200" dirty="0" smtClean="0">
                <a:solidFill>
                  <a:schemeClr val="tx1"/>
                </a:solidFill>
                <a:latin typeface="Century Schoolbook" pitchFamily="18" charset="0"/>
                <a:ea typeface="+mn-ea"/>
                <a:cs typeface="+mn-cs"/>
              </a:rPr>
              <a:t>wall</a:t>
            </a:r>
            <a:r>
              <a:rPr lang="en-US" sz="1200" kern="1200" baseline="0" dirty="0" smtClean="0">
                <a:solidFill>
                  <a:schemeClr val="tx1"/>
                </a:solidFill>
                <a:latin typeface="Century Schoolbook" pitchFamily="18" charset="0"/>
                <a:ea typeface="+mn-ea"/>
                <a:cs typeface="+mn-cs"/>
              </a:rPr>
              <a:t> to lessen the impact.</a:t>
            </a:r>
            <a:r>
              <a:rPr lang="en-US" sz="1200" kern="1200" dirty="0" smtClean="0">
                <a:solidFill>
                  <a:schemeClr val="tx1"/>
                </a:solidFill>
                <a:latin typeface="Century Schoolbook" pitchFamily="18" charset="0"/>
                <a:ea typeface="+mn-ea"/>
                <a:cs typeface="+mn-cs"/>
              </a:rPr>
              <a:t> </a:t>
            </a:r>
            <a:r>
              <a:rPr lang="en-US" sz="1200" kern="1200" dirty="0">
                <a:solidFill>
                  <a:schemeClr val="tx1"/>
                </a:solidFill>
                <a:latin typeface="Century Schoolbook" pitchFamily="18" charset="0"/>
                <a:ea typeface="+mn-ea"/>
                <a:cs typeface="+mn-cs"/>
              </a:rPr>
              <a:t>Both strategies can help reduce negative</a:t>
            </a:r>
            <a:r>
              <a:rPr lang="en-US" sz="1200" kern="1200" baseline="0" dirty="0">
                <a:solidFill>
                  <a:schemeClr val="tx1"/>
                </a:solidFill>
                <a:latin typeface="Century Schoolbook" pitchFamily="18" charset="0"/>
                <a:ea typeface="+mn-ea"/>
                <a:cs typeface="+mn-cs"/>
              </a:rPr>
              <a:t> impacts!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latin typeface="Century Schoolbook"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Century Schoolbook" pitchFamily="18" charset="0"/>
              <a:ea typeface="+mn-ea"/>
              <a:cs typeface="+mn-cs"/>
            </a:endParaRPr>
          </a:p>
          <a:p>
            <a:endParaRPr lang="en-US" dirty="0"/>
          </a:p>
          <a:p>
            <a:endParaRPr lang="en-US" dirty="0"/>
          </a:p>
        </p:txBody>
      </p:sp>
    </p:spTree>
    <p:extLst>
      <p:ext uri="{BB962C8B-B14F-4D97-AF65-F5344CB8AC3E}">
        <p14:creationId xmlns:p14="http://schemas.microsoft.com/office/powerpoint/2010/main" val="1866710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42</a:t>
            </a:fld>
            <a:endParaRPr lang="en-US" dirty="0"/>
          </a:p>
        </p:txBody>
      </p:sp>
    </p:spTree>
    <p:extLst>
      <p:ext uri="{BB962C8B-B14F-4D97-AF65-F5344CB8AC3E}">
        <p14:creationId xmlns:p14="http://schemas.microsoft.com/office/powerpoint/2010/main" val="2609460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653052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56DE629-D673-447F-9020-39839D1EC6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10183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56DE629-D673-447F-9020-39839D1EC6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60636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4</a:t>
            </a:fld>
            <a:endParaRPr lang="en-US" dirty="0"/>
          </a:p>
        </p:txBody>
      </p:sp>
    </p:spTree>
    <p:extLst>
      <p:ext uri="{BB962C8B-B14F-4D97-AF65-F5344CB8AC3E}">
        <p14:creationId xmlns:p14="http://schemas.microsoft.com/office/powerpoint/2010/main" val="764741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56DE629-D673-447F-9020-39839D1EC6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26489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56DE629-D673-447F-9020-39839D1EC6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7609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car to take a test drive of the G-WOW website.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6DE629-D673-447F-9020-39839D1EC6BA}"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084492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56DE629-D673-447F-9020-39839D1EC6BA}"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67829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56DE629-D673-447F-9020-39839D1EC6BA}"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427665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56DE629-D673-447F-9020-39839D1EC6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127068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53</a:t>
            </a:fld>
            <a:endParaRPr lang="en-US" dirty="0"/>
          </a:p>
        </p:txBody>
      </p:sp>
    </p:spTree>
    <p:extLst>
      <p:ext uri="{BB962C8B-B14F-4D97-AF65-F5344CB8AC3E}">
        <p14:creationId xmlns:p14="http://schemas.microsoft.com/office/powerpoint/2010/main" val="328766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5</a:t>
            </a:fld>
            <a:endParaRPr lang="en-US" dirty="0"/>
          </a:p>
        </p:txBody>
      </p:sp>
    </p:spTree>
    <p:extLst>
      <p:ext uri="{BB962C8B-B14F-4D97-AF65-F5344CB8AC3E}">
        <p14:creationId xmlns:p14="http://schemas.microsoft.com/office/powerpoint/2010/main" val="642227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56DE629-D673-447F-9020-39839D1EC6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81171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8</a:t>
            </a:fld>
            <a:endParaRPr lang="en-US" dirty="0"/>
          </a:p>
        </p:txBody>
      </p:sp>
    </p:spTree>
    <p:extLst>
      <p:ext uri="{BB962C8B-B14F-4D97-AF65-F5344CB8AC3E}">
        <p14:creationId xmlns:p14="http://schemas.microsoft.com/office/powerpoint/2010/main" val="4119175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sustainability of species, and the habitat conditions it requires, is the key that links place-based evidence people can observe with science-based projections of how environmental variables (temperature, precept, storms, drought) are changing.  </a:t>
            </a:r>
          </a:p>
        </p:txBody>
      </p:sp>
      <p:sp>
        <p:nvSpPr>
          <p:cNvPr id="4" name="Slide Number Placeholder 3"/>
          <p:cNvSpPr>
            <a:spLocks noGrp="1"/>
          </p:cNvSpPr>
          <p:nvPr>
            <p:ph type="sldNum" sz="quarter" idx="10"/>
          </p:nvPr>
        </p:nvSpPr>
        <p:spPr/>
        <p:txBody>
          <a:bodyPr/>
          <a:lstStyle/>
          <a:p>
            <a:fld id="{256DE629-D673-447F-9020-39839D1EC6BA}" type="slidenum">
              <a:rPr lang="en-US" smtClean="0"/>
              <a:t>9</a:t>
            </a:fld>
            <a:endParaRPr lang="en-US" dirty="0"/>
          </a:p>
        </p:txBody>
      </p:sp>
    </p:spTree>
    <p:extLst>
      <p:ext uri="{BB962C8B-B14F-4D97-AF65-F5344CB8AC3E}">
        <p14:creationId xmlns:p14="http://schemas.microsoft.com/office/powerpoint/2010/main" val="2818984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10</a:t>
            </a:fld>
            <a:endParaRPr lang="en-US" dirty="0"/>
          </a:p>
        </p:txBody>
      </p:sp>
    </p:spTree>
    <p:extLst>
      <p:ext uri="{BB962C8B-B14F-4D97-AF65-F5344CB8AC3E}">
        <p14:creationId xmlns:p14="http://schemas.microsoft.com/office/powerpoint/2010/main" val="4271626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11</a:t>
            </a:fld>
            <a:endParaRPr lang="en-US" dirty="0"/>
          </a:p>
        </p:txBody>
      </p:sp>
    </p:spTree>
    <p:extLst>
      <p:ext uri="{BB962C8B-B14F-4D97-AF65-F5344CB8AC3E}">
        <p14:creationId xmlns:p14="http://schemas.microsoft.com/office/powerpoint/2010/main" val="2319024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50E703F4-ADCA-44A7-BE09-20B529EDAE0F}" type="datetimeFigureOut">
              <a:rPr lang="en-US" smtClean="0"/>
              <a:t>11/10/2017</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5869176-FB72-4D46-BA0E-3DB0509418E9}"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869176-FB72-4D46-BA0E-3DB0509418E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85869176-FB72-4D46-BA0E-3DB0509418E9}"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8CBBB8-EBD8-437A-BBAF-7354564B1F00}"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DC93BD-E6A5-4F90-8FE8-771C069F2162}" type="slidenum">
              <a:rPr lang="en-US" smtClean="0"/>
              <a:t>‹#›</a:t>
            </a:fld>
            <a:endParaRPr lang="en-US" dirty="0"/>
          </a:p>
        </p:txBody>
      </p:sp>
    </p:spTree>
    <p:extLst>
      <p:ext uri="{BB962C8B-B14F-4D97-AF65-F5344CB8AC3E}">
        <p14:creationId xmlns:p14="http://schemas.microsoft.com/office/powerpoint/2010/main" val="2140808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8CBBB8-EBD8-437A-BBAF-7354564B1F00}"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DC93BD-E6A5-4F90-8FE8-771C069F2162}" type="slidenum">
              <a:rPr lang="en-US" smtClean="0"/>
              <a:t>‹#›</a:t>
            </a:fld>
            <a:endParaRPr lang="en-US" dirty="0"/>
          </a:p>
        </p:txBody>
      </p:sp>
    </p:spTree>
    <p:extLst>
      <p:ext uri="{BB962C8B-B14F-4D97-AF65-F5344CB8AC3E}">
        <p14:creationId xmlns:p14="http://schemas.microsoft.com/office/powerpoint/2010/main" val="168359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8CBBB8-EBD8-437A-BBAF-7354564B1F00}"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DC93BD-E6A5-4F90-8FE8-771C069F2162}" type="slidenum">
              <a:rPr lang="en-US" smtClean="0"/>
              <a:t>‹#›</a:t>
            </a:fld>
            <a:endParaRPr lang="en-US" dirty="0"/>
          </a:p>
        </p:txBody>
      </p:sp>
    </p:spTree>
    <p:extLst>
      <p:ext uri="{BB962C8B-B14F-4D97-AF65-F5344CB8AC3E}">
        <p14:creationId xmlns:p14="http://schemas.microsoft.com/office/powerpoint/2010/main" val="893247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8CBBB8-EBD8-437A-BBAF-7354564B1F00}" type="datetimeFigureOut">
              <a:rPr lang="en-US" smtClean="0"/>
              <a:t>11/10/2017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DC93BD-E6A5-4F90-8FE8-771C069F2162}" type="slidenum">
              <a:rPr lang="en-US" smtClean="0"/>
              <a:t>‹#›</a:t>
            </a:fld>
            <a:endParaRPr lang="en-US" dirty="0"/>
          </a:p>
        </p:txBody>
      </p:sp>
    </p:spTree>
    <p:extLst>
      <p:ext uri="{BB962C8B-B14F-4D97-AF65-F5344CB8AC3E}">
        <p14:creationId xmlns:p14="http://schemas.microsoft.com/office/powerpoint/2010/main" val="2799714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8CBBB8-EBD8-437A-BBAF-7354564B1F00}" type="datetimeFigureOut">
              <a:rPr lang="en-US" smtClean="0"/>
              <a:t>11/10/2017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DC93BD-E6A5-4F90-8FE8-771C069F2162}" type="slidenum">
              <a:rPr lang="en-US" smtClean="0"/>
              <a:t>‹#›</a:t>
            </a:fld>
            <a:endParaRPr lang="en-US" dirty="0"/>
          </a:p>
        </p:txBody>
      </p:sp>
    </p:spTree>
    <p:extLst>
      <p:ext uri="{BB962C8B-B14F-4D97-AF65-F5344CB8AC3E}">
        <p14:creationId xmlns:p14="http://schemas.microsoft.com/office/powerpoint/2010/main" val="3362377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8CBBB8-EBD8-437A-BBAF-7354564B1F00}" type="datetimeFigureOut">
              <a:rPr lang="en-US" smtClean="0"/>
              <a:t>11/10/2017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DC93BD-E6A5-4F90-8FE8-771C069F2162}" type="slidenum">
              <a:rPr lang="en-US" smtClean="0"/>
              <a:t>‹#›</a:t>
            </a:fld>
            <a:endParaRPr lang="en-US" dirty="0"/>
          </a:p>
        </p:txBody>
      </p:sp>
    </p:spTree>
    <p:extLst>
      <p:ext uri="{BB962C8B-B14F-4D97-AF65-F5344CB8AC3E}">
        <p14:creationId xmlns:p14="http://schemas.microsoft.com/office/powerpoint/2010/main" val="2090757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CBBB8-EBD8-437A-BBAF-7354564B1F00}" type="datetimeFigureOut">
              <a:rPr lang="en-US" smtClean="0"/>
              <a:t>11/10/2017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DC93BD-E6A5-4F90-8FE8-771C069F2162}" type="slidenum">
              <a:rPr lang="en-US" smtClean="0"/>
              <a:t>‹#›</a:t>
            </a:fld>
            <a:endParaRPr lang="en-US" dirty="0"/>
          </a:p>
        </p:txBody>
      </p:sp>
    </p:spTree>
    <p:extLst>
      <p:ext uri="{BB962C8B-B14F-4D97-AF65-F5344CB8AC3E}">
        <p14:creationId xmlns:p14="http://schemas.microsoft.com/office/powerpoint/2010/main" val="3454476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8CBBB8-EBD8-437A-BBAF-7354564B1F00}" type="datetimeFigureOut">
              <a:rPr lang="en-US" smtClean="0"/>
              <a:t>11/10/2017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DC93BD-E6A5-4F90-8FE8-771C069F2162}" type="slidenum">
              <a:rPr lang="en-US" smtClean="0"/>
              <a:t>‹#›</a:t>
            </a:fld>
            <a:endParaRPr lang="en-US" dirty="0"/>
          </a:p>
        </p:txBody>
      </p:sp>
    </p:spTree>
    <p:extLst>
      <p:ext uri="{BB962C8B-B14F-4D97-AF65-F5344CB8AC3E}">
        <p14:creationId xmlns:p14="http://schemas.microsoft.com/office/powerpoint/2010/main" val="2788699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8CBBB8-EBD8-437A-BBAF-7354564B1F00}" type="datetimeFigureOut">
              <a:rPr lang="en-US" smtClean="0"/>
              <a:t>11/10/2017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DC93BD-E6A5-4F90-8FE8-771C069F2162}" type="slidenum">
              <a:rPr lang="en-US" smtClean="0"/>
              <a:t>‹#›</a:t>
            </a:fld>
            <a:endParaRPr lang="en-US" dirty="0"/>
          </a:p>
        </p:txBody>
      </p:sp>
    </p:spTree>
    <p:extLst>
      <p:ext uri="{BB962C8B-B14F-4D97-AF65-F5344CB8AC3E}">
        <p14:creationId xmlns:p14="http://schemas.microsoft.com/office/powerpoint/2010/main" val="905426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8CBBB8-EBD8-437A-BBAF-7354564B1F00}"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DC93BD-E6A5-4F90-8FE8-771C069F2162}" type="slidenum">
              <a:rPr lang="en-US" smtClean="0"/>
              <a:t>‹#›</a:t>
            </a:fld>
            <a:endParaRPr lang="en-US" dirty="0"/>
          </a:p>
        </p:txBody>
      </p:sp>
    </p:spTree>
    <p:extLst>
      <p:ext uri="{BB962C8B-B14F-4D97-AF65-F5344CB8AC3E}">
        <p14:creationId xmlns:p14="http://schemas.microsoft.com/office/powerpoint/2010/main" val="3543131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8CBBB8-EBD8-437A-BBAF-7354564B1F00}"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DC93BD-E6A5-4F90-8FE8-771C069F2162}" type="slidenum">
              <a:rPr lang="en-US" smtClean="0"/>
              <a:t>‹#›</a:t>
            </a:fld>
            <a:endParaRPr lang="en-US" dirty="0"/>
          </a:p>
        </p:txBody>
      </p:sp>
    </p:spTree>
    <p:extLst>
      <p:ext uri="{BB962C8B-B14F-4D97-AF65-F5344CB8AC3E}">
        <p14:creationId xmlns:p14="http://schemas.microsoft.com/office/powerpoint/2010/main" val="2185614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50E703F4-ADCA-44A7-BE09-20B529EDAE0F}" type="datetimeFigureOut">
              <a:rPr lang="en-US" smtClean="0"/>
              <a:t>11/10/2017</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4112392963"/>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09531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85869176-FB72-4D46-BA0E-3DB0509418E9}"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368679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50E703F4-ADCA-44A7-BE09-20B529EDAE0F}" type="datetimeFigureOut">
              <a:rPr lang="en-US" smtClean="0"/>
              <a:t>11/10/2017</a:t>
            </a:fld>
            <a:endParaRPr lang="en-US" dirty="0"/>
          </a:p>
        </p:txBody>
      </p:sp>
      <p:sp>
        <p:nvSpPr>
          <p:cNvPr id="10" name="Slide Number Placeholder 9"/>
          <p:cNvSpPr>
            <a:spLocks noGrp="1"/>
          </p:cNvSpPr>
          <p:nvPr>
            <p:ph type="sldNum" sz="quarter" idx="16"/>
          </p:nvPr>
        </p:nvSpPr>
        <p:spPr/>
        <p:txBody>
          <a:bodyPr rtlCol="0"/>
          <a:lstStyle/>
          <a:p>
            <a:fld id="{85869176-FB72-4D46-BA0E-3DB0509418E9}"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extLst>
      <p:ext uri="{BB962C8B-B14F-4D97-AF65-F5344CB8AC3E}">
        <p14:creationId xmlns:p14="http://schemas.microsoft.com/office/powerpoint/2010/main" val="2551182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50E703F4-ADCA-44A7-BE09-20B529EDAE0F}" type="datetimeFigureOut">
              <a:rPr lang="en-US" smtClean="0"/>
              <a:t>11/10/2017</a:t>
            </a:fld>
            <a:endParaRPr lang="en-US" dirty="0"/>
          </a:p>
        </p:txBody>
      </p:sp>
      <p:sp>
        <p:nvSpPr>
          <p:cNvPr id="12" name="Slide Number Placeholder 11"/>
          <p:cNvSpPr>
            <a:spLocks noGrp="1"/>
          </p:cNvSpPr>
          <p:nvPr>
            <p:ph type="sldNum" sz="quarter" idx="16"/>
          </p:nvPr>
        </p:nvSpPr>
        <p:spPr/>
        <p:txBody>
          <a:bodyPr rtlCol="0"/>
          <a:lstStyle/>
          <a:p>
            <a:fld id="{85869176-FB72-4D46-BA0E-3DB0509418E9}"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045161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633194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668243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85869176-FB72-4D46-BA0E-3DB0509418E9}"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38561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50E703F4-ADCA-44A7-BE09-20B529EDAE0F}" type="datetimeFigureOut">
              <a:rPr lang="en-US" smtClean="0"/>
              <a:t>11/10/2017</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85869176-FB72-4D46-BA0E-3DB0509418E9}"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a:t>Click icon to add picture</a:t>
            </a:r>
          </a:p>
        </p:txBody>
      </p:sp>
    </p:spTree>
    <p:extLst>
      <p:ext uri="{BB962C8B-B14F-4D97-AF65-F5344CB8AC3E}">
        <p14:creationId xmlns:p14="http://schemas.microsoft.com/office/powerpoint/2010/main" val="349877088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869176-FB72-4D46-BA0E-3DB0509418E9}" type="slidenum">
              <a:rPr lang="en-US" smtClean="0"/>
              <a:t>‹#›</a:t>
            </a:fld>
            <a:endParaRPr lang="en-US" dirty="0"/>
          </a:p>
        </p:txBody>
      </p:sp>
    </p:spTree>
    <p:extLst>
      <p:ext uri="{BB962C8B-B14F-4D97-AF65-F5344CB8AC3E}">
        <p14:creationId xmlns:p14="http://schemas.microsoft.com/office/powerpoint/2010/main" val="2402426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85869176-FB72-4D46-BA0E-3DB0509418E9}" type="slidenum">
              <a:rPr lang="en-US" smtClean="0"/>
              <a:t>‹#›</a:t>
            </a:fld>
            <a:endParaRPr lang="en-US" dirty="0"/>
          </a:p>
        </p:txBody>
      </p:sp>
    </p:spTree>
    <p:extLst>
      <p:ext uri="{BB962C8B-B14F-4D97-AF65-F5344CB8AC3E}">
        <p14:creationId xmlns:p14="http://schemas.microsoft.com/office/powerpoint/2010/main" val="214348580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50E703F4-ADCA-44A7-BE09-20B529EDAE0F}" type="datetimeFigureOut">
              <a:rPr lang="en-US" smtClean="0"/>
              <a:t>11/10/2017</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254345644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81948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85869176-FB72-4D46-BA0E-3DB0509418E9}"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40582994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50E703F4-ADCA-44A7-BE09-20B529EDAE0F}" type="datetimeFigureOut">
              <a:rPr lang="en-US" smtClean="0"/>
              <a:t>11/10/2017</a:t>
            </a:fld>
            <a:endParaRPr lang="en-US" dirty="0"/>
          </a:p>
        </p:txBody>
      </p:sp>
      <p:sp>
        <p:nvSpPr>
          <p:cNvPr id="10" name="Slide Number Placeholder 9"/>
          <p:cNvSpPr>
            <a:spLocks noGrp="1"/>
          </p:cNvSpPr>
          <p:nvPr>
            <p:ph type="sldNum" sz="quarter" idx="16"/>
          </p:nvPr>
        </p:nvSpPr>
        <p:spPr/>
        <p:txBody>
          <a:bodyPr rtlCol="0"/>
          <a:lstStyle/>
          <a:p>
            <a:fld id="{85869176-FB72-4D46-BA0E-3DB0509418E9}"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extLst>
      <p:ext uri="{BB962C8B-B14F-4D97-AF65-F5344CB8AC3E}">
        <p14:creationId xmlns:p14="http://schemas.microsoft.com/office/powerpoint/2010/main" val="3791712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50E703F4-ADCA-44A7-BE09-20B529EDAE0F}" type="datetimeFigureOut">
              <a:rPr lang="en-US" smtClean="0"/>
              <a:t>11/10/2017</a:t>
            </a:fld>
            <a:endParaRPr lang="en-US" dirty="0"/>
          </a:p>
        </p:txBody>
      </p:sp>
      <p:sp>
        <p:nvSpPr>
          <p:cNvPr id="12" name="Slide Number Placeholder 11"/>
          <p:cNvSpPr>
            <a:spLocks noGrp="1"/>
          </p:cNvSpPr>
          <p:nvPr>
            <p:ph type="sldNum" sz="quarter" idx="16"/>
          </p:nvPr>
        </p:nvSpPr>
        <p:spPr/>
        <p:txBody>
          <a:bodyPr rtlCol="0"/>
          <a:lstStyle/>
          <a:p>
            <a:fld id="{85869176-FB72-4D46-BA0E-3DB0509418E9}"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397138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3232969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50E703F4-ADCA-44A7-BE09-20B529EDAE0F}" type="datetimeFigureOut">
              <a:rPr lang="en-US" smtClean="0"/>
              <a:t>11/10/2017</a:t>
            </a:fld>
            <a:endParaRPr lang="en-US" dirty="0"/>
          </a:p>
        </p:txBody>
      </p:sp>
      <p:sp>
        <p:nvSpPr>
          <p:cNvPr id="10" name="Slide Number Placeholder 9"/>
          <p:cNvSpPr>
            <a:spLocks noGrp="1"/>
          </p:cNvSpPr>
          <p:nvPr>
            <p:ph type="sldNum" sz="quarter" idx="16"/>
          </p:nvPr>
        </p:nvSpPr>
        <p:spPr/>
        <p:txBody>
          <a:bodyPr rtlCol="0"/>
          <a:lstStyle/>
          <a:p>
            <a:fld id="{85869176-FB72-4D46-BA0E-3DB0509418E9}"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19984279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58299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50E703F4-ADCA-44A7-BE09-20B529EDAE0F}" type="datetimeFigureOut">
              <a:rPr lang="en-US" smtClean="0"/>
              <a:t>11/10/2017</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85869176-FB72-4D46-BA0E-3DB0509418E9}"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a:t>Click icon to add picture</a:t>
            </a:r>
          </a:p>
        </p:txBody>
      </p:sp>
    </p:spTree>
    <p:extLst>
      <p:ext uri="{BB962C8B-B14F-4D97-AF65-F5344CB8AC3E}">
        <p14:creationId xmlns:p14="http://schemas.microsoft.com/office/powerpoint/2010/main" val="1458688368"/>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869176-FB72-4D46-BA0E-3DB0509418E9}" type="slidenum">
              <a:rPr lang="en-US" smtClean="0"/>
              <a:t>‹#›</a:t>
            </a:fld>
            <a:endParaRPr lang="en-US" dirty="0"/>
          </a:p>
        </p:txBody>
      </p:sp>
    </p:spTree>
    <p:extLst>
      <p:ext uri="{BB962C8B-B14F-4D97-AF65-F5344CB8AC3E}">
        <p14:creationId xmlns:p14="http://schemas.microsoft.com/office/powerpoint/2010/main" val="3542611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85869176-FB72-4D46-BA0E-3DB0509418E9}" type="slidenum">
              <a:rPr lang="en-US" smtClean="0"/>
              <a:t>‹#›</a:t>
            </a:fld>
            <a:endParaRPr lang="en-US" dirty="0"/>
          </a:p>
        </p:txBody>
      </p:sp>
    </p:spTree>
    <p:extLst>
      <p:ext uri="{BB962C8B-B14F-4D97-AF65-F5344CB8AC3E}">
        <p14:creationId xmlns:p14="http://schemas.microsoft.com/office/powerpoint/2010/main" val="259124057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50E703F4-ADCA-44A7-BE09-20B529EDAE0F}" type="datetimeFigureOut">
              <a:rPr lang="en-US" smtClean="0"/>
              <a:t>11/10/2017</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3971435753"/>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373146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85869176-FB72-4D46-BA0E-3DB0509418E9}"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29984694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50E703F4-ADCA-44A7-BE09-20B529EDAE0F}" type="datetimeFigureOut">
              <a:rPr lang="en-US" smtClean="0"/>
              <a:t>11/10/2017</a:t>
            </a:fld>
            <a:endParaRPr lang="en-US" dirty="0"/>
          </a:p>
        </p:txBody>
      </p:sp>
      <p:sp>
        <p:nvSpPr>
          <p:cNvPr id="10" name="Slide Number Placeholder 9"/>
          <p:cNvSpPr>
            <a:spLocks noGrp="1"/>
          </p:cNvSpPr>
          <p:nvPr>
            <p:ph type="sldNum" sz="quarter" idx="16"/>
          </p:nvPr>
        </p:nvSpPr>
        <p:spPr/>
        <p:txBody>
          <a:bodyPr rtlCol="0"/>
          <a:lstStyle/>
          <a:p>
            <a:fld id="{85869176-FB72-4D46-BA0E-3DB0509418E9}"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extLst>
      <p:ext uri="{BB962C8B-B14F-4D97-AF65-F5344CB8AC3E}">
        <p14:creationId xmlns:p14="http://schemas.microsoft.com/office/powerpoint/2010/main" val="1150610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50E703F4-ADCA-44A7-BE09-20B529EDAE0F}" type="datetimeFigureOut">
              <a:rPr lang="en-US" smtClean="0"/>
              <a:t>11/10/2017</a:t>
            </a:fld>
            <a:endParaRPr lang="en-US" dirty="0"/>
          </a:p>
        </p:txBody>
      </p:sp>
      <p:sp>
        <p:nvSpPr>
          <p:cNvPr id="12" name="Slide Number Placeholder 11"/>
          <p:cNvSpPr>
            <a:spLocks noGrp="1"/>
          </p:cNvSpPr>
          <p:nvPr>
            <p:ph type="sldNum" sz="quarter" idx="16"/>
          </p:nvPr>
        </p:nvSpPr>
        <p:spPr/>
        <p:txBody>
          <a:bodyPr rtlCol="0"/>
          <a:lstStyle/>
          <a:p>
            <a:fld id="{85869176-FB72-4D46-BA0E-3DB0509418E9}"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066530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50E703F4-ADCA-44A7-BE09-20B529EDAE0F}" type="datetimeFigureOut">
              <a:rPr lang="en-US" smtClean="0"/>
              <a:t>11/10/2017</a:t>
            </a:fld>
            <a:endParaRPr lang="en-US" dirty="0"/>
          </a:p>
        </p:txBody>
      </p:sp>
      <p:sp>
        <p:nvSpPr>
          <p:cNvPr id="12" name="Slide Number Placeholder 11"/>
          <p:cNvSpPr>
            <a:spLocks noGrp="1"/>
          </p:cNvSpPr>
          <p:nvPr>
            <p:ph type="sldNum" sz="quarter" idx="16"/>
          </p:nvPr>
        </p:nvSpPr>
        <p:spPr/>
        <p:txBody>
          <a:bodyPr rtlCol="0"/>
          <a:lstStyle/>
          <a:p>
            <a:fld id="{85869176-FB72-4D46-BA0E-3DB0509418E9}"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42661137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23922282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772359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50E703F4-ADCA-44A7-BE09-20B529EDAE0F}" type="datetimeFigureOut">
              <a:rPr lang="en-US" smtClean="0"/>
              <a:t>11/10/2017</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85869176-FB72-4D46-BA0E-3DB0509418E9}"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a:t>Click icon to add picture</a:t>
            </a:r>
          </a:p>
        </p:txBody>
      </p:sp>
    </p:spTree>
    <p:extLst>
      <p:ext uri="{BB962C8B-B14F-4D97-AF65-F5344CB8AC3E}">
        <p14:creationId xmlns:p14="http://schemas.microsoft.com/office/powerpoint/2010/main" val="1256604314"/>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869176-FB72-4D46-BA0E-3DB0509418E9}" type="slidenum">
              <a:rPr lang="en-US" smtClean="0"/>
              <a:t>‹#›</a:t>
            </a:fld>
            <a:endParaRPr lang="en-US" dirty="0"/>
          </a:p>
        </p:txBody>
      </p:sp>
    </p:spTree>
    <p:extLst>
      <p:ext uri="{BB962C8B-B14F-4D97-AF65-F5344CB8AC3E}">
        <p14:creationId xmlns:p14="http://schemas.microsoft.com/office/powerpoint/2010/main" val="2427971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85869176-FB72-4D46-BA0E-3DB0509418E9}" type="slidenum">
              <a:rPr lang="en-US" smtClean="0"/>
              <a:t>‹#›</a:t>
            </a:fld>
            <a:endParaRPr lang="en-US" dirty="0"/>
          </a:p>
        </p:txBody>
      </p:sp>
    </p:spTree>
    <p:extLst>
      <p:ext uri="{BB962C8B-B14F-4D97-AF65-F5344CB8AC3E}">
        <p14:creationId xmlns:p14="http://schemas.microsoft.com/office/powerpoint/2010/main" val="4156495706"/>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1500">
                <a:solidFill>
                  <a:srgbClr val="FFFFFF"/>
                </a:solidFill>
              </a:defRPr>
            </a:lvl1pPr>
          </a:lstStyle>
          <a:p>
            <a:fld id="{50E703F4-ADCA-44A7-BE09-20B529EDAE0F}" type="datetimeFigureOut">
              <a:rPr lang="en-US" smtClean="0"/>
              <a:t>11/10/2017</a:t>
            </a:fld>
            <a:endParaRPr lang="en-US" dirty="0"/>
          </a:p>
        </p:txBody>
      </p:sp>
      <p:sp>
        <p:nvSpPr>
          <p:cNvPr id="17" name="Footer Placeholder 16"/>
          <p:cNvSpPr>
            <a:spLocks noGrp="1"/>
          </p:cNvSpPr>
          <p:nvPr>
            <p:ph type="ftr" sz="quarter" idx="11"/>
          </p:nvPr>
        </p:nvSpPr>
        <p:spPr>
          <a:xfrm>
            <a:off x="2085393" y="236540"/>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754559296"/>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00794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0"/>
            <a:ext cx="7123113" cy="1673225"/>
          </a:xfrm>
        </p:spPr>
        <p:txBody>
          <a:bodyPr anchor="t"/>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 name="Title 1"/>
          <p:cNvSpPr>
            <a:spLocks noGrp="1"/>
          </p:cNvSpPr>
          <p:nvPr>
            <p:ph type="title"/>
          </p:nvPr>
        </p:nvSpPr>
        <p:spPr>
          <a:xfrm>
            <a:off x="1371600" y="1600200"/>
            <a:ext cx="7620000" cy="990600"/>
          </a:xfrm>
        </p:spPr>
        <p:txBody>
          <a:bodyPr/>
          <a:lstStyle>
            <a:lvl1pPr algn="l">
              <a:buNone/>
              <a:defRPr sz="33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1800">
                <a:solidFill>
                  <a:srgbClr val="FFFFFF"/>
                </a:solidFill>
              </a:defRPr>
            </a:lvl1pPr>
          </a:lstStyle>
          <a:p>
            <a:fld id="{85869176-FB72-4D46-BA0E-3DB0509418E9}"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852203546"/>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50E703F4-ADCA-44A7-BE09-20B529EDAE0F}" type="datetimeFigureOut">
              <a:rPr lang="en-US" smtClean="0"/>
              <a:t>11/10/2017</a:t>
            </a:fld>
            <a:endParaRPr lang="en-US" dirty="0"/>
          </a:p>
        </p:txBody>
      </p:sp>
      <p:sp>
        <p:nvSpPr>
          <p:cNvPr id="10" name="Slide Number Placeholder 9"/>
          <p:cNvSpPr>
            <a:spLocks noGrp="1"/>
          </p:cNvSpPr>
          <p:nvPr>
            <p:ph type="sldNum" sz="quarter" idx="16"/>
          </p:nvPr>
        </p:nvSpPr>
        <p:spPr/>
        <p:txBody>
          <a:bodyPr rtlCol="0"/>
          <a:lstStyle/>
          <a:p>
            <a:fld id="{85869176-FB72-4D46-BA0E-3DB0509418E9}"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extLst>
      <p:ext uri="{BB962C8B-B14F-4D97-AF65-F5344CB8AC3E}">
        <p14:creationId xmlns:p14="http://schemas.microsoft.com/office/powerpoint/2010/main" val="107182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50E703F4-ADCA-44A7-BE09-20B529EDAE0F}" type="datetimeFigureOut">
              <a:rPr lang="en-US" smtClean="0"/>
              <a:t>11/10/2017</a:t>
            </a:fld>
            <a:endParaRPr lang="en-US" dirty="0"/>
          </a:p>
        </p:txBody>
      </p:sp>
      <p:sp>
        <p:nvSpPr>
          <p:cNvPr id="12" name="Slide Number Placeholder 11"/>
          <p:cNvSpPr>
            <a:spLocks noGrp="1"/>
          </p:cNvSpPr>
          <p:nvPr>
            <p:ph type="sldNum" sz="quarter" idx="16"/>
          </p:nvPr>
        </p:nvSpPr>
        <p:spPr/>
        <p:txBody>
          <a:bodyPr rtlCol="0"/>
          <a:lstStyle/>
          <a:p>
            <a:fld id="{85869176-FB72-4D46-BA0E-3DB0509418E9}"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15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15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0909264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28289245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42173738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3300" b="0"/>
            </a:lvl1pPr>
          </a:lstStyle>
          <a:p>
            <a:r>
              <a:rPr kumimoji="0" lang="en-US"/>
              <a:t>Click to edit Master title style</a:t>
            </a:r>
          </a:p>
        </p:txBody>
      </p:sp>
      <p:sp>
        <p:nvSpPr>
          <p:cNvPr id="5" name="Date Placeholder 4"/>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080004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 name="Title 1"/>
          <p:cNvSpPr>
            <a:spLocks noGrp="1"/>
          </p:cNvSpPr>
          <p:nvPr>
            <p:ph type="title"/>
          </p:nvPr>
        </p:nvSpPr>
        <p:spPr>
          <a:xfrm>
            <a:off x="1600200" y="4648200"/>
            <a:ext cx="7315200" cy="685800"/>
          </a:xfrm>
        </p:spPr>
        <p:txBody>
          <a:bodyPr anchor="ctr"/>
          <a:lstStyle>
            <a:lvl1pPr algn="l">
              <a:buNone/>
              <a:defRPr sz="21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2" name="Date Placeholder 11"/>
          <p:cNvSpPr>
            <a:spLocks noGrp="1"/>
          </p:cNvSpPr>
          <p:nvPr>
            <p:ph type="dt" sz="half" idx="10"/>
          </p:nvPr>
        </p:nvSpPr>
        <p:spPr>
          <a:xfrm>
            <a:off x="6248400" y="6248402"/>
            <a:ext cx="2667000" cy="365125"/>
          </a:xfrm>
        </p:spPr>
        <p:txBody>
          <a:bodyPr rtlCol="0"/>
          <a:lstStyle/>
          <a:p>
            <a:fld id="{50E703F4-ADCA-44A7-BE09-20B529EDAE0F}" type="datetimeFigureOut">
              <a:rPr lang="en-US" smtClean="0"/>
              <a:t>11/10/2017</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100"/>
            </a:lvl1pPr>
          </a:lstStyle>
          <a:p>
            <a:fld id="{85869176-FB72-4D46-BA0E-3DB0509418E9}" type="slidenum">
              <a:rPr lang="en-US" smtClean="0"/>
              <a:t>‹#›</a:t>
            </a:fld>
            <a:endParaRPr lang="en-US" dirty="0"/>
          </a:p>
        </p:txBody>
      </p:sp>
      <p:sp>
        <p:nvSpPr>
          <p:cNvPr id="14" name="Footer Placeholder 13"/>
          <p:cNvSpPr>
            <a:spLocks noGrp="1"/>
          </p:cNvSpPr>
          <p:nvPr>
            <p:ph type="ftr" sz="quarter" idx="12"/>
          </p:nvPr>
        </p:nvSpPr>
        <p:spPr>
          <a:xfrm>
            <a:off x="1600200" y="6248208"/>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2400"/>
            </a:lvl1pPr>
          </a:lstStyle>
          <a:p>
            <a:r>
              <a:rPr kumimoji="0" lang="en-US" dirty="0"/>
              <a:t>Click icon to add picture</a:t>
            </a:r>
          </a:p>
        </p:txBody>
      </p:sp>
    </p:spTree>
    <p:extLst>
      <p:ext uri="{BB962C8B-B14F-4D97-AF65-F5344CB8AC3E}">
        <p14:creationId xmlns:p14="http://schemas.microsoft.com/office/powerpoint/2010/main" val="2226929533"/>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869176-FB72-4D46-BA0E-3DB0509418E9}" type="slidenum">
              <a:rPr lang="en-US" smtClean="0"/>
              <a:t>‹#›</a:t>
            </a:fld>
            <a:endParaRPr lang="en-US" dirty="0"/>
          </a:p>
        </p:txBody>
      </p:sp>
    </p:spTree>
    <p:extLst>
      <p:ext uri="{BB962C8B-B14F-4D97-AF65-F5344CB8AC3E}">
        <p14:creationId xmlns:p14="http://schemas.microsoft.com/office/powerpoint/2010/main" val="8829681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2"/>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4"/>
            <a:ext cx="2209800" cy="365125"/>
          </a:xfrm>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a:xfrm>
            <a:off x="457202" y="6248209"/>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dirty="0"/>
          </a:p>
        </p:txBody>
      </p:sp>
      <p:sp>
        <p:nvSpPr>
          <p:cNvPr id="6" name="Slide Number Placeholder 5"/>
          <p:cNvSpPr>
            <a:spLocks noGrp="1"/>
          </p:cNvSpPr>
          <p:nvPr>
            <p:ph type="sldNum" sz="quarter" idx="12"/>
          </p:nvPr>
        </p:nvSpPr>
        <p:spPr>
          <a:xfrm rot="5400000">
            <a:off x="5989638" y="144462"/>
            <a:ext cx="533400" cy="244476"/>
          </a:xfrm>
        </p:spPr>
        <p:txBody>
          <a:bodyPr/>
          <a:lstStyle/>
          <a:p>
            <a:fld id="{85869176-FB72-4D46-BA0E-3DB0509418E9}" type="slidenum">
              <a:rPr lang="en-US" smtClean="0"/>
              <a:t>‹#›</a:t>
            </a:fld>
            <a:endParaRPr lang="en-US" dirty="0"/>
          </a:p>
        </p:txBody>
      </p:sp>
    </p:spTree>
    <p:extLst>
      <p:ext uri="{BB962C8B-B14F-4D97-AF65-F5344CB8AC3E}">
        <p14:creationId xmlns:p14="http://schemas.microsoft.com/office/powerpoint/2010/main" val="1644457527"/>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1500">
                <a:solidFill>
                  <a:srgbClr val="FFFFFF"/>
                </a:solidFill>
              </a:defRPr>
            </a:lvl1pPr>
          </a:lstStyle>
          <a:p>
            <a:fld id="{50E703F4-ADCA-44A7-BE09-20B529EDAE0F}" type="datetimeFigureOut">
              <a:rPr lang="en-US" smtClean="0"/>
              <a:t>11/10/2017</a:t>
            </a:fld>
            <a:endParaRPr lang="en-US" dirty="0"/>
          </a:p>
        </p:txBody>
      </p:sp>
      <p:sp>
        <p:nvSpPr>
          <p:cNvPr id="17" name="Footer Placeholder 16"/>
          <p:cNvSpPr>
            <a:spLocks noGrp="1"/>
          </p:cNvSpPr>
          <p:nvPr>
            <p:ph type="ftr" sz="quarter" idx="11"/>
          </p:nvPr>
        </p:nvSpPr>
        <p:spPr>
          <a:xfrm>
            <a:off x="2085393" y="236540"/>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3375641338"/>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948911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0"/>
            <a:ext cx="7123113" cy="1673225"/>
          </a:xfrm>
        </p:spPr>
        <p:txBody>
          <a:bodyPr anchor="t"/>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 name="Title 1"/>
          <p:cNvSpPr>
            <a:spLocks noGrp="1"/>
          </p:cNvSpPr>
          <p:nvPr>
            <p:ph type="title"/>
          </p:nvPr>
        </p:nvSpPr>
        <p:spPr>
          <a:xfrm>
            <a:off x="1371600" y="1600200"/>
            <a:ext cx="7620000" cy="990600"/>
          </a:xfrm>
        </p:spPr>
        <p:txBody>
          <a:bodyPr/>
          <a:lstStyle>
            <a:lvl1pPr algn="l">
              <a:buNone/>
              <a:defRPr sz="33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1800">
                <a:solidFill>
                  <a:srgbClr val="FFFFFF"/>
                </a:solidFill>
              </a:defRPr>
            </a:lvl1pPr>
          </a:lstStyle>
          <a:p>
            <a:fld id="{85869176-FB72-4D46-BA0E-3DB0509418E9}"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43026000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5869176-FB72-4D46-BA0E-3DB0509418E9}" type="slidenum">
              <a:rPr lang="en-US" smtClean="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50E703F4-ADCA-44A7-BE09-20B529EDAE0F}" type="datetimeFigureOut">
              <a:rPr lang="en-US" smtClean="0"/>
              <a:t>11/10/2017</a:t>
            </a:fld>
            <a:endParaRPr lang="en-US" dirty="0"/>
          </a:p>
        </p:txBody>
      </p:sp>
      <p:sp>
        <p:nvSpPr>
          <p:cNvPr id="10" name="Slide Number Placeholder 9"/>
          <p:cNvSpPr>
            <a:spLocks noGrp="1"/>
          </p:cNvSpPr>
          <p:nvPr>
            <p:ph type="sldNum" sz="quarter" idx="16"/>
          </p:nvPr>
        </p:nvSpPr>
        <p:spPr/>
        <p:txBody>
          <a:bodyPr rtlCol="0"/>
          <a:lstStyle/>
          <a:p>
            <a:fld id="{85869176-FB72-4D46-BA0E-3DB0509418E9}"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extLst>
      <p:ext uri="{BB962C8B-B14F-4D97-AF65-F5344CB8AC3E}">
        <p14:creationId xmlns:p14="http://schemas.microsoft.com/office/powerpoint/2010/main" val="990890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50E703F4-ADCA-44A7-BE09-20B529EDAE0F}" type="datetimeFigureOut">
              <a:rPr lang="en-US" smtClean="0"/>
              <a:t>11/10/2017</a:t>
            </a:fld>
            <a:endParaRPr lang="en-US" dirty="0"/>
          </a:p>
        </p:txBody>
      </p:sp>
      <p:sp>
        <p:nvSpPr>
          <p:cNvPr id="12" name="Slide Number Placeholder 11"/>
          <p:cNvSpPr>
            <a:spLocks noGrp="1"/>
          </p:cNvSpPr>
          <p:nvPr>
            <p:ph type="sldNum" sz="quarter" idx="16"/>
          </p:nvPr>
        </p:nvSpPr>
        <p:spPr/>
        <p:txBody>
          <a:bodyPr rtlCol="0"/>
          <a:lstStyle/>
          <a:p>
            <a:fld id="{85869176-FB72-4D46-BA0E-3DB0509418E9}"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15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15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1715640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2996474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9912240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3300" b="0"/>
            </a:lvl1pPr>
          </a:lstStyle>
          <a:p>
            <a:r>
              <a:rPr kumimoji="0" lang="en-US"/>
              <a:t>Click to edit Master title style</a:t>
            </a:r>
          </a:p>
        </p:txBody>
      </p:sp>
      <p:sp>
        <p:nvSpPr>
          <p:cNvPr id="5" name="Date Placeholder 4"/>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821002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 name="Title 1"/>
          <p:cNvSpPr>
            <a:spLocks noGrp="1"/>
          </p:cNvSpPr>
          <p:nvPr>
            <p:ph type="title"/>
          </p:nvPr>
        </p:nvSpPr>
        <p:spPr>
          <a:xfrm>
            <a:off x="1600200" y="4648200"/>
            <a:ext cx="7315200" cy="685800"/>
          </a:xfrm>
        </p:spPr>
        <p:txBody>
          <a:bodyPr anchor="ctr"/>
          <a:lstStyle>
            <a:lvl1pPr algn="l">
              <a:buNone/>
              <a:defRPr sz="21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2" name="Date Placeholder 11"/>
          <p:cNvSpPr>
            <a:spLocks noGrp="1"/>
          </p:cNvSpPr>
          <p:nvPr>
            <p:ph type="dt" sz="half" idx="10"/>
          </p:nvPr>
        </p:nvSpPr>
        <p:spPr>
          <a:xfrm>
            <a:off x="6248400" y="6248402"/>
            <a:ext cx="2667000" cy="365125"/>
          </a:xfrm>
        </p:spPr>
        <p:txBody>
          <a:bodyPr rtlCol="0"/>
          <a:lstStyle/>
          <a:p>
            <a:fld id="{50E703F4-ADCA-44A7-BE09-20B529EDAE0F}" type="datetimeFigureOut">
              <a:rPr lang="en-US" smtClean="0"/>
              <a:t>11/10/2017</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100"/>
            </a:lvl1pPr>
          </a:lstStyle>
          <a:p>
            <a:fld id="{85869176-FB72-4D46-BA0E-3DB0509418E9}" type="slidenum">
              <a:rPr lang="en-US" smtClean="0"/>
              <a:t>‹#›</a:t>
            </a:fld>
            <a:endParaRPr lang="en-US" dirty="0"/>
          </a:p>
        </p:txBody>
      </p:sp>
      <p:sp>
        <p:nvSpPr>
          <p:cNvPr id="14" name="Footer Placeholder 13"/>
          <p:cNvSpPr>
            <a:spLocks noGrp="1"/>
          </p:cNvSpPr>
          <p:nvPr>
            <p:ph type="ftr" sz="quarter" idx="12"/>
          </p:nvPr>
        </p:nvSpPr>
        <p:spPr>
          <a:xfrm>
            <a:off x="1600200" y="6248208"/>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2400"/>
            </a:lvl1pPr>
          </a:lstStyle>
          <a:p>
            <a:r>
              <a:rPr kumimoji="0" lang="en-US" dirty="0"/>
              <a:t>Click icon to add picture</a:t>
            </a:r>
          </a:p>
        </p:txBody>
      </p:sp>
    </p:spTree>
    <p:extLst>
      <p:ext uri="{BB962C8B-B14F-4D97-AF65-F5344CB8AC3E}">
        <p14:creationId xmlns:p14="http://schemas.microsoft.com/office/powerpoint/2010/main" val="2075304779"/>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869176-FB72-4D46-BA0E-3DB0509418E9}" type="slidenum">
              <a:rPr lang="en-US" smtClean="0"/>
              <a:t>‹#›</a:t>
            </a:fld>
            <a:endParaRPr lang="en-US" dirty="0"/>
          </a:p>
        </p:txBody>
      </p:sp>
    </p:spTree>
    <p:extLst>
      <p:ext uri="{BB962C8B-B14F-4D97-AF65-F5344CB8AC3E}">
        <p14:creationId xmlns:p14="http://schemas.microsoft.com/office/powerpoint/2010/main" val="39708860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2"/>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4"/>
            <a:ext cx="2209800" cy="365125"/>
          </a:xfrm>
        </p:spPr>
        <p:txBody>
          <a:bodyPr/>
          <a:lstStyle/>
          <a:p>
            <a:fld id="{50E703F4-ADCA-44A7-BE09-20B529EDAE0F}" type="datetimeFigureOut">
              <a:rPr lang="en-US" smtClean="0"/>
              <a:t>11/10/2017</a:t>
            </a:fld>
            <a:endParaRPr lang="en-US" dirty="0"/>
          </a:p>
        </p:txBody>
      </p:sp>
      <p:sp>
        <p:nvSpPr>
          <p:cNvPr id="5" name="Footer Placeholder 4"/>
          <p:cNvSpPr>
            <a:spLocks noGrp="1"/>
          </p:cNvSpPr>
          <p:nvPr>
            <p:ph type="ftr" sz="quarter" idx="11"/>
          </p:nvPr>
        </p:nvSpPr>
        <p:spPr>
          <a:xfrm>
            <a:off x="457202" y="6248209"/>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dirty="0"/>
          </a:p>
        </p:txBody>
      </p:sp>
      <p:sp>
        <p:nvSpPr>
          <p:cNvPr id="6" name="Slide Number Placeholder 5"/>
          <p:cNvSpPr>
            <a:spLocks noGrp="1"/>
          </p:cNvSpPr>
          <p:nvPr>
            <p:ph type="sldNum" sz="quarter" idx="12"/>
          </p:nvPr>
        </p:nvSpPr>
        <p:spPr>
          <a:xfrm rot="5400000">
            <a:off x="5989638" y="144462"/>
            <a:ext cx="533400" cy="244476"/>
          </a:xfrm>
        </p:spPr>
        <p:txBody>
          <a:bodyPr/>
          <a:lstStyle/>
          <a:p>
            <a:fld id="{85869176-FB72-4D46-BA0E-3DB0509418E9}" type="slidenum">
              <a:rPr lang="en-US" smtClean="0"/>
              <a:t>‹#›</a:t>
            </a:fld>
            <a:endParaRPr lang="en-US" dirty="0"/>
          </a:p>
        </p:txBody>
      </p:sp>
    </p:spTree>
    <p:extLst>
      <p:ext uri="{BB962C8B-B14F-4D97-AF65-F5344CB8AC3E}">
        <p14:creationId xmlns:p14="http://schemas.microsoft.com/office/powerpoint/2010/main" val="61281433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50E703F4-ADCA-44A7-BE09-20B529EDAE0F}" type="datetimeFigureOut">
              <a:rPr lang="en-US" smtClean="0"/>
              <a:t>11/10/2017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5869176-FB72-4D46-BA0E-3DB0509418E9}"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50E703F4-ADCA-44A7-BE09-20B529EDAE0F}" type="datetimeFigureOut">
              <a:rPr lang="en-US" smtClean="0"/>
              <a:t>11/10/2017</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85869176-FB72-4D46-BA0E-3DB0509418E9}"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rgbClr val="333333"/>
            </a:gs>
            <a:gs pos="0">
              <a:srgbClr val="FFCC66"/>
            </a:gs>
            <a:gs pos="55000">
              <a:srgbClr val="CA220C"/>
            </a:gs>
            <a:gs pos="0">
              <a:schemeClr val="tx2">
                <a:lumMod val="25000"/>
              </a:schemeClr>
            </a:gs>
            <a:gs pos="57000">
              <a:srgbClr val="CC3300"/>
            </a:gs>
            <a:gs pos="48000">
              <a:srgbClr val="4D0808">
                <a:alpha val="92000"/>
                <a:lumMod val="68000"/>
                <a:lumOff val="32000"/>
              </a:srgbClr>
            </a:gs>
          </a:gsLst>
          <a:lin ang="5400000" scaled="0"/>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50E703F4-ADCA-44A7-BE09-20B529EDAE0F}" type="datetimeFigureOut">
              <a:rPr lang="en-US" smtClean="0"/>
              <a:t>11/10/2017</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85869176-FB72-4D46-BA0E-3DB0509418E9}"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rgbClr val="333333"/>
            </a:gs>
            <a:gs pos="0">
              <a:srgbClr val="FFCC66"/>
            </a:gs>
            <a:gs pos="55000">
              <a:srgbClr val="CA220C"/>
            </a:gs>
            <a:gs pos="0">
              <a:schemeClr val="tx2">
                <a:lumMod val="25000"/>
              </a:schemeClr>
            </a:gs>
            <a:gs pos="57000">
              <a:srgbClr val="CC3300"/>
            </a:gs>
            <a:gs pos="48000">
              <a:srgbClr val="4D0808">
                <a:alpha val="92000"/>
                <a:lumMod val="68000"/>
                <a:lumOff val="32000"/>
              </a:srgb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CBBB8-EBD8-437A-BBAF-7354564B1F00}" type="datetimeFigureOut">
              <a:rPr lang="en-US" smtClean="0"/>
              <a:t>11/10/2017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C93BD-E6A5-4F90-8FE8-771C069F2162}" type="slidenum">
              <a:rPr lang="en-US" smtClean="0"/>
              <a:t>‹#›</a:t>
            </a:fld>
            <a:endParaRPr lang="en-US" dirty="0"/>
          </a:p>
        </p:txBody>
      </p:sp>
    </p:spTree>
    <p:extLst>
      <p:ext uri="{BB962C8B-B14F-4D97-AF65-F5344CB8AC3E}">
        <p14:creationId xmlns:p14="http://schemas.microsoft.com/office/powerpoint/2010/main" val="4185617670"/>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rgbClr val="333333"/>
            </a:gs>
            <a:gs pos="0">
              <a:srgbClr val="FFCC66"/>
            </a:gs>
            <a:gs pos="55000">
              <a:srgbClr val="CA220C"/>
            </a:gs>
            <a:gs pos="0">
              <a:schemeClr val="tx2">
                <a:lumMod val="25000"/>
              </a:schemeClr>
            </a:gs>
            <a:gs pos="57000">
              <a:srgbClr val="CC3300"/>
            </a:gs>
            <a:gs pos="48000">
              <a:srgbClr val="4D0808">
                <a:alpha val="92000"/>
                <a:lumMod val="68000"/>
                <a:lumOff val="32000"/>
              </a:srgbClr>
            </a:gs>
          </a:gsLst>
          <a:lin ang="5400000" scaled="0"/>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50E703F4-ADCA-44A7-BE09-20B529EDAE0F}" type="datetimeFigureOut">
              <a:rPr lang="en-US" smtClean="0"/>
              <a:t>11/10/2017</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77474819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rgbClr val="333333"/>
            </a:gs>
            <a:gs pos="0">
              <a:srgbClr val="FFCC66"/>
            </a:gs>
            <a:gs pos="55000">
              <a:srgbClr val="CA220C"/>
            </a:gs>
            <a:gs pos="0">
              <a:schemeClr val="tx2">
                <a:lumMod val="25000"/>
              </a:schemeClr>
            </a:gs>
            <a:gs pos="57000">
              <a:srgbClr val="CC3300"/>
            </a:gs>
            <a:gs pos="48000">
              <a:srgbClr val="4D0808">
                <a:alpha val="92000"/>
                <a:lumMod val="68000"/>
                <a:lumOff val="32000"/>
              </a:srgbClr>
            </a:gs>
          </a:gsLst>
          <a:lin ang="5400000" scaled="0"/>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50E703F4-ADCA-44A7-BE09-20B529EDAE0F}" type="datetimeFigureOut">
              <a:rPr lang="en-US" smtClean="0"/>
              <a:t>11/10/2017</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146073572"/>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rgbClr val="333333"/>
            </a:gs>
            <a:gs pos="0">
              <a:srgbClr val="FFCC66"/>
            </a:gs>
            <a:gs pos="55000">
              <a:srgbClr val="CA220C"/>
            </a:gs>
            <a:gs pos="0">
              <a:schemeClr val="tx2">
                <a:lumMod val="25000"/>
              </a:schemeClr>
            </a:gs>
            <a:gs pos="57000">
              <a:srgbClr val="CC3300"/>
            </a:gs>
            <a:gs pos="48000">
              <a:srgbClr val="4D0808">
                <a:alpha val="92000"/>
                <a:lumMod val="68000"/>
                <a:lumOff val="32000"/>
              </a:srgbClr>
            </a:gs>
          </a:gsLst>
          <a:lin ang="5400000" scaled="0"/>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50E703F4-ADCA-44A7-BE09-20B529EDAE0F}" type="datetimeFigureOut">
              <a:rPr lang="en-US" smtClean="0"/>
              <a:t>11/10/2017</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210008937"/>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rgbClr val="333333"/>
            </a:gs>
            <a:gs pos="0">
              <a:srgbClr val="FFCC66"/>
            </a:gs>
            <a:gs pos="55000">
              <a:srgbClr val="CA220C"/>
            </a:gs>
            <a:gs pos="0">
              <a:schemeClr val="tx2">
                <a:lumMod val="25000"/>
              </a:schemeClr>
            </a:gs>
            <a:gs pos="57000">
              <a:srgbClr val="CC3300"/>
            </a:gs>
            <a:gs pos="48000">
              <a:srgbClr val="4D0808">
                <a:alpha val="92000"/>
                <a:lumMod val="68000"/>
                <a:lumOff val="32000"/>
              </a:srgbClr>
            </a:gs>
          </a:gsLst>
          <a:lin ang="5400000" scaled="0"/>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2"/>
            <a:ext cx="2667000" cy="365125"/>
          </a:xfrm>
          <a:prstGeom prst="rect">
            <a:avLst/>
          </a:prstGeom>
        </p:spPr>
        <p:txBody>
          <a:bodyPr vert="horz" anchor="ctr" anchorCtr="0"/>
          <a:lstStyle>
            <a:lvl1pPr algn="l" eaLnBrk="1" latinLnBrk="0" hangingPunct="1">
              <a:defRPr kumimoji="0" sz="1050">
                <a:solidFill>
                  <a:schemeClr val="tx2"/>
                </a:solidFill>
              </a:defRPr>
            </a:lvl1pPr>
          </a:lstStyle>
          <a:p>
            <a:fld id="{50E703F4-ADCA-44A7-BE09-20B529EDAE0F}" type="datetimeFigureOut">
              <a:rPr lang="en-US" smtClean="0"/>
              <a:t>11/10/2017</a:t>
            </a:fld>
            <a:endParaRPr lang="en-US" dirty="0"/>
          </a:p>
        </p:txBody>
      </p:sp>
      <p:sp>
        <p:nvSpPr>
          <p:cNvPr id="3" name="Footer Placeholder 2"/>
          <p:cNvSpPr>
            <a:spLocks noGrp="1"/>
          </p:cNvSpPr>
          <p:nvPr>
            <p:ph type="ftr" sz="quarter" idx="3"/>
          </p:nvPr>
        </p:nvSpPr>
        <p:spPr>
          <a:xfrm>
            <a:off x="609601" y="6248208"/>
            <a:ext cx="5421083" cy="365125"/>
          </a:xfrm>
          <a:prstGeom prst="rect">
            <a:avLst/>
          </a:prstGeom>
        </p:spPr>
        <p:txBody>
          <a:bodyPr vert="horz" anchor="ctr"/>
          <a:lstStyle>
            <a:lvl1pPr algn="r" eaLnBrk="1" latinLnBrk="0" hangingPunct="1">
              <a:defRPr kumimoji="0" sz="105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050" b="1">
                <a:solidFill>
                  <a:srgbClr val="FFFFFF"/>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2334403395"/>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l" rtl="0" eaLnBrk="1" latinLnBrk="0" hangingPunct="1">
        <a:spcBef>
          <a:spcPct val="0"/>
        </a:spcBef>
        <a:buNone/>
        <a:defRPr kumimoji="0" sz="3300" kern="1200">
          <a:solidFill>
            <a:schemeClr val="tx2"/>
          </a:solidFill>
          <a:latin typeface="+mj-lt"/>
          <a:ea typeface="+mj-ea"/>
          <a:cs typeface="+mj-cs"/>
        </a:defRPr>
      </a:lvl1pPr>
    </p:titleStyle>
    <p:body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6000">
              <a:srgbClr val="333333"/>
            </a:gs>
            <a:gs pos="0">
              <a:srgbClr val="FFCC66"/>
            </a:gs>
            <a:gs pos="3000">
              <a:srgbClr val="CC3300"/>
            </a:gs>
            <a:gs pos="2000">
              <a:srgbClr val="FF7A00"/>
            </a:gs>
            <a:gs pos="28000">
              <a:srgbClr val="4D0808"/>
            </a:gs>
          </a:gsLst>
          <a:lin ang="5400000" scaled="0"/>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2"/>
            <a:ext cx="2667000" cy="365125"/>
          </a:xfrm>
          <a:prstGeom prst="rect">
            <a:avLst/>
          </a:prstGeom>
        </p:spPr>
        <p:txBody>
          <a:bodyPr vert="horz" anchor="ctr" anchorCtr="0"/>
          <a:lstStyle>
            <a:lvl1pPr algn="l" eaLnBrk="1" latinLnBrk="0" hangingPunct="1">
              <a:defRPr kumimoji="0" sz="1050">
                <a:solidFill>
                  <a:schemeClr val="tx2"/>
                </a:solidFill>
              </a:defRPr>
            </a:lvl1pPr>
          </a:lstStyle>
          <a:p>
            <a:fld id="{50E703F4-ADCA-44A7-BE09-20B529EDAE0F}" type="datetimeFigureOut">
              <a:rPr lang="en-US" smtClean="0"/>
              <a:t>11/10/2017</a:t>
            </a:fld>
            <a:endParaRPr lang="en-US" dirty="0"/>
          </a:p>
        </p:txBody>
      </p:sp>
      <p:sp>
        <p:nvSpPr>
          <p:cNvPr id="3" name="Footer Placeholder 2"/>
          <p:cNvSpPr>
            <a:spLocks noGrp="1"/>
          </p:cNvSpPr>
          <p:nvPr>
            <p:ph type="ftr" sz="quarter" idx="3"/>
          </p:nvPr>
        </p:nvSpPr>
        <p:spPr>
          <a:xfrm>
            <a:off x="609601" y="6248208"/>
            <a:ext cx="5421083" cy="365125"/>
          </a:xfrm>
          <a:prstGeom prst="rect">
            <a:avLst/>
          </a:prstGeom>
        </p:spPr>
        <p:txBody>
          <a:bodyPr vert="horz" anchor="ctr"/>
          <a:lstStyle>
            <a:lvl1pPr algn="r" eaLnBrk="1" latinLnBrk="0" hangingPunct="1">
              <a:defRPr kumimoji="0" sz="105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050" b="1">
                <a:solidFill>
                  <a:srgbClr val="FFFFFF"/>
                </a:solidFill>
              </a:defRPr>
            </a:lvl1pPr>
          </a:lstStyle>
          <a:p>
            <a:fld id="{85869176-FB72-4D46-BA0E-3DB0509418E9}" type="slidenum">
              <a:rPr lang="en-US" smtClean="0"/>
              <a:t>‹#›</a:t>
            </a:fld>
            <a:endParaRPr lang="en-US" dirty="0"/>
          </a:p>
        </p:txBody>
      </p:sp>
    </p:spTree>
    <p:extLst>
      <p:ext uri="{BB962C8B-B14F-4D97-AF65-F5344CB8AC3E}">
        <p14:creationId xmlns:p14="http://schemas.microsoft.com/office/powerpoint/2010/main" val="334651124"/>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rtl="0" eaLnBrk="1" latinLnBrk="0" hangingPunct="1">
        <a:spcBef>
          <a:spcPct val="0"/>
        </a:spcBef>
        <a:buNone/>
        <a:defRPr kumimoji="0" sz="3300" kern="1200">
          <a:solidFill>
            <a:schemeClr val="tx2"/>
          </a:solidFill>
          <a:latin typeface="+mj-lt"/>
          <a:ea typeface="+mj-ea"/>
          <a:cs typeface="+mj-cs"/>
        </a:defRPr>
      </a:lvl1pPr>
    </p:titleStyle>
    <p:body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hyperlink" Target="https://www.youtube.com/watch?v=nAuv1R34BHA" TargetMode="External"/><Relationship Id="rId5" Type="http://schemas.openxmlformats.org/officeDocument/2006/relationships/image" Target="../media/image36.jp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science2017.globalchange.gov/" TargetMode="External"/><Relationship Id="rId4" Type="http://schemas.openxmlformats.org/officeDocument/2006/relationships/image" Target="../media/image43.gif"/></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8.jpeg"/><Relationship Id="rId5" Type="http://schemas.openxmlformats.org/officeDocument/2006/relationships/image" Target="../media/image53.png"/><Relationship Id="rId10" Type="http://schemas.openxmlformats.org/officeDocument/2006/relationships/hyperlink" Target="https://www.youtube.com/watch?v=wWh6ulBsLHE" TargetMode="External"/><Relationship Id="rId4" Type="http://schemas.openxmlformats.org/officeDocument/2006/relationships/image" Target="../media/image52.png"/><Relationship Id="rId9"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openxmlformats.org/officeDocument/2006/relationships/image" Target="../media/image18.png"/><Relationship Id="rId3" Type="http://schemas.openxmlformats.org/officeDocument/2006/relationships/image" Target="../media/image4.jpeg"/><Relationship Id="rId7" Type="http://schemas.openxmlformats.org/officeDocument/2006/relationships/hyperlink" Target="http://www.google.com/imgres?um=1&amp;hl=en&amp;sa=N&amp;biw=1280&amp;bih=878&amp;tbm=isch&amp;tbnid=e7YqeT3xJndLSM:&amp;imgrefurl=http://www.cakex.org/directory/organizations/northern-institute-applied-climate-science-0&amp;docid=3lMKjX7F60dAXM&amp;imgurl=http://www.cakex.org/sites/default/files/imagecache/featured-content/org-images/NIACS_logo_6.jpg&amp;w=595&amp;h=270&amp;ei=69CSUNGHE-aryQHO04HYAQ&amp;zoom=1&amp;iact=hc&amp;vpx=426&amp;vpy=167&amp;dur=14&amp;hovh=151&amp;hovw=334&amp;tx=183&amp;ty=95&amp;sig=117341845181090162432&amp;page=1&amp;tbnh=118&amp;tbnw=262&amp;start=0&amp;ndsp=28&amp;ved=1t:429,i:78" TargetMode="External"/><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7.gif"/><Relationship Id="rId11" Type="http://schemas.openxmlformats.org/officeDocument/2006/relationships/image" Target="../media/image11.png"/><Relationship Id="rId5" Type="http://schemas.openxmlformats.org/officeDocument/2006/relationships/image" Target="../media/image6.tiff"/><Relationship Id="rId15" Type="http://schemas.openxmlformats.org/officeDocument/2006/relationships/image" Target="../media/image15.gif"/><Relationship Id="rId10" Type="http://schemas.openxmlformats.org/officeDocument/2006/relationships/image" Target="../media/image10.jpg"/><Relationship Id="rId4" Type="http://schemas.openxmlformats.org/officeDocument/2006/relationships/image" Target="../media/image5.jpeg"/><Relationship Id="rId9" Type="http://schemas.openxmlformats.org/officeDocument/2006/relationships/image" Target="../media/image9.jpe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71.jpeg"/><Relationship Id="rId4" Type="http://schemas.openxmlformats.org/officeDocument/2006/relationships/image" Target="../media/image70.jp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6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6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2.xml"/><Relationship Id="rId5" Type="http://schemas.openxmlformats.org/officeDocument/2006/relationships/image" Target="../media/image88.png"/><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3.xml"/><Relationship Id="rId5" Type="http://schemas.openxmlformats.org/officeDocument/2006/relationships/image" Target="../media/image92.png"/><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6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5.png"/><Relationship Id="rId4" Type="http://schemas.openxmlformats.org/officeDocument/2006/relationships/image" Target="../media/image100.png"/><Relationship Id="rId9" Type="http://schemas.openxmlformats.org/officeDocument/2006/relationships/image" Target="../media/image104.png"/></Relationships>
</file>

<file path=ppt/slides/_rels/slide32.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CAcQjRw&amp;url=http://voices.nationalgeographic.com/2013/02/14/geography-in-the-news-the-everglades-python-solution/&amp;ei=nQLtVKvuKsSYgwTwqYC4Cg&amp;bvm=bv.86475890,d.eXY&amp;psig=AFQjCNGUHBcg9pQU_ObSx6BXiXt5Tu3xDQ&amp;ust=1424905238966410" TargetMode="External"/><Relationship Id="rId3" Type="http://schemas.openxmlformats.org/officeDocument/2006/relationships/hyperlink" Target="http://www.google.com/url?sa=i&amp;rct=j&amp;q=&amp;esrc=s&amp;source=images&amp;cd=&amp;cad=rja&amp;uact=8&amp;ved=0CAcQjRw&amp;url=http://www.outintheboonies.com/Bull_Creek/&amp;ei=ofrsVJ-2NZKOyATSroHAAg&amp;bvm=bv.86475890,d.cWc&amp;psig=AFQjCNG4qVQTzyhR8Z2L-bl4MD1t_fKCYw&amp;ust=1424903165395703" TargetMode="External"/><Relationship Id="rId7"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99.png"/><Relationship Id="rId10" Type="http://schemas.openxmlformats.org/officeDocument/2006/relationships/image" Target="../media/image109.png"/><Relationship Id="rId4" Type="http://schemas.openxmlformats.org/officeDocument/2006/relationships/image" Target="../media/image106.jpeg"/><Relationship Id="rId9" Type="http://schemas.openxmlformats.org/officeDocument/2006/relationships/image" Target="../media/image108.jpeg"/></Relationships>
</file>

<file path=ppt/slides/_rels/slide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3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51.xml"/><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image" Target="../media/image121.png"/><Relationship Id="rId5" Type="http://schemas.openxmlformats.org/officeDocument/2006/relationships/image" Target="../media/image120.jpg"/><Relationship Id="rId4" Type="http://schemas.openxmlformats.org/officeDocument/2006/relationships/image" Target="../media/image119.jpeg"/><Relationship Id="rId9" Type="http://schemas.openxmlformats.org/officeDocument/2006/relationships/image" Target="../media/image124.png"/></Relationships>
</file>

<file path=ppt/slides/_rels/slide37.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2.xml"/><Relationship Id="rId4" Type="http://schemas.openxmlformats.org/officeDocument/2006/relationships/image" Target="../media/image133.jpg"/></Relationships>
</file>

<file path=ppt/slides/_rels/slide4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140.jpeg"/><Relationship Id="rId4" Type="http://schemas.openxmlformats.org/officeDocument/2006/relationships/image" Target="../media/image139.jpeg"/></Relationships>
</file>

<file path=ppt/slides/_rels/slide4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43.jpeg"/><Relationship Id="rId4" Type="http://schemas.openxmlformats.org/officeDocument/2006/relationships/image" Target="../media/image142.jpeg"/></Relationships>
</file>

<file path=ppt/slides/_rels/slide47.xml.rels><?xml version="1.0" encoding="UTF-8" standalone="yes"?>
<Relationships xmlns="http://schemas.openxmlformats.org/package/2006/relationships"><Relationship Id="rId3" Type="http://schemas.openxmlformats.org/officeDocument/2006/relationships/hyperlink" Target="http://www.g-wow.org/"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hyperlink" Target="http://www.g-wow.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5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150.png"/></Relationships>
</file>

<file path=ppt/slides/_rels/slide5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5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5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hyperlink" Target="http://www.g-wow.org/" TargetMode="External"/><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openxmlformats.org/officeDocument/2006/relationships/hyperlink" Target="http://fyi.uwex.edu/nglvc/" TargetMode="External"/><Relationship Id="rId2" Type="http://schemas.openxmlformats.org/officeDocument/2006/relationships/hyperlink" Target="mailto:catherine.techtmann@ces.uwex.edu" TargetMode="External"/><Relationship Id="rId1" Type="http://schemas.openxmlformats.org/officeDocument/2006/relationships/slideLayout" Target="../slideLayouts/slideLayout7.xml"/><Relationship Id="rId4" Type="http://schemas.openxmlformats.org/officeDocument/2006/relationships/image" Target="../media/image156.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57200" y="2348552"/>
            <a:ext cx="8305800" cy="2862322"/>
          </a:xfrm>
          <a:prstGeom prst="rect">
            <a:avLst/>
          </a:prstGeom>
        </p:spPr>
        <p:txBody>
          <a:bodyPr wrap="square">
            <a:spAutoFit/>
          </a:bodyPr>
          <a:lstStyle/>
          <a:p>
            <a:pPr algn="ctr"/>
            <a:r>
              <a:rPr lang="en-US" sz="2400" b="1" dirty="0">
                <a:solidFill>
                  <a:srgbClr val="FFFF00"/>
                </a:solidFill>
                <a:effectLst>
                  <a:outerShdw blurRad="38100" dist="38100" dir="2700000" algn="tl">
                    <a:srgbClr val="000000">
                      <a:alpha val="43137"/>
                    </a:srgbClr>
                  </a:outerShdw>
                </a:effectLst>
              </a:rPr>
              <a:t>Gikinoo’wizhiwe Onji Waaban </a:t>
            </a:r>
            <a:r>
              <a:rPr lang="en-US" sz="2400" i="1" dirty="0">
                <a:solidFill>
                  <a:srgbClr val="FFFF00"/>
                </a:solidFill>
              </a:rPr>
              <a:t>(Guiding for Tomorrow)</a:t>
            </a:r>
          </a:p>
          <a:p>
            <a:pPr algn="ctr"/>
            <a:r>
              <a:rPr lang="en-US" sz="2400" b="1" dirty="0">
                <a:solidFill>
                  <a:srgbClr val="FFFF00"/>
                </a:solidFill>
                <a:effectLst>
                  <a:outerShdw blurRad="38100" dist="38100" dir="2700000" algn="tl">
                    <a:srgbClr val="000000">
                      <a:alpha val="43137"/>
                    </a:srgbClr>
                  </a:outerShdw>
                </a:effectLst>
              </a:rPr>
              <a:t>or “G-WOW”</a:t>
            </a:r>
            <a:br>
              <a:rPr lang="en-US" sz="2400" b="1" dirty="0">
                <a:solidFill>
                  <a:srgbClr val="FFFF00"/>
                </a:solidFill>
                <a:effectLst>
                  <a:outerShdw blurRad="38100" dist="38100" dir="2700000" algn="tl">
                    <a:srgbClr val="000000">
                      <a:alpha val="43137"/>
                    </a:srgbClr>
                  </a:outerShdw>
                </a:effectLst>
              </a:rPr>
            </a:br>
            <a:r>
              <a:rPr lang="en-US" sz="2400" b="1" dirty="0">
                <a:solidFill>
                  <a:srgbClr val="FFFF00"/>
                </a:solidFill>
                <a:effectLst>
                  <a:outerShdw blurRad="38100" dist="38100" dir="2700000" algn="tl">
                    <a:srgbClr val="000000">
                      <a:alpha val="43137"/>
                    </a:srgbClr>
                  </a:outerShdw>
                </a:effectLst>
              </a:rPr>
              <a:t>Changing Climate, Changing Culture Initiative</a:t>
            </a:r>
          </a:p>
          <a:p>
            <a:pPr algn="ctr"/>
            <a:endParaRPr lang="en-US" sz="28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Integrating Place-Based and Scientific Evidence for Climate Change Literacy &amp; Action</a:t>
            </a:r>
          </a:p>
          <a:p>
            <a:pPr algn="ctr"/>
            <a:endParaRPr lang="en-US" sz="2400" dirty="0">
              <a:solidFill>
                <a:srgbClr val="FFC000"/>
              </a:solidFill>
              <a:effectLst>
                <a:outerShdw blurRad="38100" dist="38100" dir="2700000" algn="tl">
                  <a:srgbClr val="000000">
                    <a:alpha val="43137"/>
                  </a:srgbClr>
                </a:outerShdw>
              </a:effectLs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304800"/>
            <a:ext cx="1752600" cy="1752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p:cNvSpPr txBox="1"/>
          <p:nvPr/>
        </p:nvSpPr>
        <p:spPr>
          <a:xfrm>
            <a:off x="952500" y="5502026"/>
            <a:ext cx="7315199" cy="1477328"/>
          </a:xfrm>
          <a:prstGeom prst="rect">
            <a:avLst/>
          </a:prstGeom>
          <a:noFill/>
        </p:spPr>
        <p:txBody>
          <a:bodyPr wrap="square" rtlCol="0">
            <a:spAutoFit/>
          </a:bodyPr>
          <a:lstStyle/>
          <a:p>
            <a:pPr algn="ctr"/>
            <a:r>
              <a:rPr lang="en-US" b="1" dirty="0" smtClean="0">
                <a:solidFill>
                  <a:srgbClr val="CCFF99"/>
                </a:solidFill>
              </a:rPr>
              <a:t>Shared by Cathy </a:t>
            </a:r>
            <a:r>
              <a:rPr lang="en-US" b="1" dirty="0">
                <a:solidFill>
                  <a:srgbClr val="CCFF99"/>
                </a:solidFill>
              </a:rPr>
              <a:t>Techtmann- Environmental Outreach State </a:t>
            </a:r>
            <a:r>
              <a:rPr lang="en-US" b="1" dirty="0" smtClean="0">
                <a:solidFill>
                  <a:srgbClr val="CCFF99"/>
                </a:solidFill>
              </a:rPr>
              <a:t>Specialist</a:t>
            </a:r>
          </a:p>
          <a:p>
            <a:pPr algn="ctr"/>
            <a:r>
              <a:rPr lang="en-US" b="1" dirty="0" smtClean="0">
                <a:solidFill>
                  <a:srgbClr val="CCFF99"/>
                </a:solidFill>
              </a:rPr>
              <a:t>UW Environmental Resources Center</a:t>
            </a:r>
            <a:endParaRPr lang="en-US" b="1" dirty="0">
              <a:solidFill>
                <a:srgbClr val="CCFF99"/>
              </a:solidFill>
            </a:endParaRPr>
          </a:p>
          <a:p>
            <a:pPr algn="ctr"/>
            <a:r>
              <a:rPr lang="en-US" b="1" dirty="0">
                <a:solidFill>
                  <a:srgbClr val="CCFF99"/>
                </a:solidFill>
              </a:rPr>
              <a:t>Professor, University of Wisconsin-Extension </a:t>
            </a:r>
          </a:p>
          <a:p>
            <a:pPr algn="ctr"/>
            <a:r>
              <a:rPr lang="en-US" b="1" dirty="0">
                <a:solidFill>
                  <a:srgbClr val="CCFF99"/>
                </a:solidFill>
              </a:rPr>
              <a:t>NOAA Climate Steward</a:t>
            </a:r>
          </a:p>
          <a:p>
            <a:pPr algn="ctr"/>
            <a:endParaRPr lang="en-US" b="1" dirty="0">
              <a:solidFill>
                <a:srgbClr val="CCFF99"/>
              </a:solidFill>
            </a:endParaRPr>
          </a:p>
        </p:txBody>
      </p:sp>
    </p:spTree>
    <p:extLst>
      <p:ext uri="{BB962C8B-B14F-4D97-AF65-F5344CB8AC3E}">
        <p14:creationId xmlns:p14="http://schemas.microsoft.com/office/powerpoint/2010/main" val="19431706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23900" y="2438400"/>
            <a:ext cx="8077200" cy="3293209"/>
          </a:xfrm>
          <a:prstGeom prst="rect">
            <a:avLst/>
          </a:prstGeom>
          <a:noFill/>
        </p:spPr>
        <p:txBody>
          <a:bodyPr wrap="square" rtlCol="0">
            <a:spAutoFit/>
          </a:bodyPr>
          <a:lstStyle/>
          <a:p>
            <a:pPr algn="ctr"/>
            <a:r>
              <a:rPr lang="en-US" sz="2400" b="1" dirty="0">
                <a:solidFill>
                  <a:schemeClr val="bg1"/>
                </a:solidFill>
              </a:rPr>
              <a:t>Benefits of the G-WOW </a:t>
            </a:r>
            <a:r>
              <a:rPr lang="en-US" sz="2400" b="1" dirty="0" smtClean="0">
                <a:solidFill>
                  <a:schemeClr val="bg1"/>
                </a:solidFill>
              </a:rPr>
              <a:t>Approach </a:t>
            </a:r>
            <a:endParaRPr lang="en-US" sz="2400" b="1" dirty="0">
              <a:solidFill>
                <a:schemeClr val="bg1"/>
              </a:solidFill>
            </a:endParaRPr>
          </a:p>
          <a:p>
            <a:endParaRPr lang="en-US" sz="2400" dirty="0">
              <a:solidFill>
                <a:schemeClr val="bg1"/>
              </a:solidFill>
            </a:endParaRPr>
          </a:p>
          <a:p>
            <a:pPr algn="ctr"/>
            <a:r>
              <a:rPr lang="en-US" sz="2000" dirty="0">
                <a:solidFill>
                  <a:srgbClr val="FFFF00"/>
                </a:solidFill>
              </a:rPr>
              <a:t>Creates a culturally relevant climate change perspective</a:t>
            </a:r>
          </a:p>
          <a:p>
            <a:pPr algn="ctr"/>
            <a:endParaRPr lang="en-US" sz="2000" dirty="0">
              <a:solidFill>
                <a:srgbClr val="FFFF00"/>
              </a:solidFill>
            </a:endParaRPr>
          </a:p>
          <a:p>
            <a:pPr marL="342900" indent="-342900" algn="ctr">
              <a:buFont typeface="Arial" pitchFamily="34" charset="0"/>
              <a:buChar char="•"/>
            </a:pPr>
            <a:endParaRPr lang="en-US" sz="2000" dirty="0">
              <a:solidFill>
                <a:srgbClr val="FFFF00"/>
              </a:solidFill>
            </a:endParaRPr>
          </a:p>
          <a:p>
            <a:pPr algn="ctr"/>
            <a:r>
              <a:rPr lang="en-US" sz="2000" dirty="0">
                <a:solidFill>
                  <a:srgbClr val="FFFF00"/>
                </a:solidFill>
              </a:rPr>
              <a:t>Links place-based evidence with scientific climate change research through the sustainability of species and the habitats that support cultural practices</a:t>
            </a:r>
          </a:p>
          <a:p>
            <a:pPr algn="ctr"/>
            <a:endParaRPr lang="en-US" sz="2000" dirty="0">
              <a:solidFill>
                <a:srgbClr val="FFFF00"/>
              </a:solidFill>
            </a:endParaRPr>
          </a:p>
          <a:p>
            <a:pPr algn="ctr"/>
            <a:r>
              <a:rPr lang="en-US" sz="2000" dirty="0">
                <a:solidFill>
                  <a:srgbClr val="FFFF00"/>
                </a:solidFill>
              </a:rPr>
              <a:t>Makes the model transferrable across different cultures </a:t>
            </a:r>
          </a:p>
          <a:p>
            <a:pPr algn="ctr"/>
            <a:endParaRPr lang="en-US" sz="2000" dirty="0">
              <a:solidFill>
                <a:srgbClr val="FFC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457200"/>
            <a:ext cx="1752600" cy="1752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769316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20641442">
            <a:off x="3645424" y="4289622"/>
            <a:ext cx="3728066" cy="209580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1864" y="1826318"/>
            <a:ext cx="3475294" cy="234435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2543">
            <a:off x="739159" y="4333295"/>
            <a:ext cx="2710060" cy="1626036"/>
          </a:xfrm>
          <a:prstGeom prst="rect">
            <a:avLst/>
          </a:prstGeom>
        </p:spPr>
      </p:pic>
      <p:sp>
        <p:nvSpPr>
          <p:cNvPr id="6" name="TextBox 5">
            <a:hlinkClick r:id="rId6"/>
          </p:cNvPr>
          <p:cNvSpPr txBox="1"/>
          <p:nvPr/>
        </p:nvSpPr>
        <p:spPr>
          <a:xfrm>
            <a:off x="2094189" y="945556"/>
            <a:ext cx="4435864" cy="830997"/>
          </a:xfrm>
          <a:prstGeom prst="rect">
            <a:avLst/>
          </a:prstGeom>
          <a:noFill/>
        </p:spPr>
        <p:txBody>
          <a:bodyPr wrap="square" rtlCol="0">
            <a:spAutoFit/>
          </a:bodyPr>
          <a:lstStyle/>
          <a:p>
            <a:pPr algn="ctr">
              <a:defRPr/>
            </a:pPr>
            <a:r>
              <a:rPr lang="en-US" sz="2400" b="1" kern="0" dirty="0">
                <a:solidFill>
                  <a:schemeClr val="bg1"/>
                </a:solidFill>
                <a:latin typeface="Tw Cen MT"/>
              </a:rPr>
              <a:t>CLIMATE CHANGE IS REAL</a:t>
            </a:r>
          </a:p>
          <a:p>
            <a:pPr algn="ctr">
              <a:defRPr/>
            </a:pPr>
            <a:endParaRPr lang="en-US" sz="2400" b="1" kern="0" dirty="0">
              <a:solidFill>
                <a:prstClr val="white"/>
              </a:solidFill>
              <a:latin typeface="Tw Cen MT"/>
            </a:endParaRPr>
          </a:p>
        </p:txBody>
      </p:sp>
      <p:sp>
        <p:nvSpPr>
          <p:cNvPr id="7" name="Title 1"/>
          <p:cNvSpPr txBox="1">
            <a:spLocks/>
          </p:cNvSpPr>
          <p:nvPr/>
        </p:nvSpPr>
        <p:spPr>
          <a:xfrm>
            <a:off x="132689" y="152400"/>
            <a:ext cx="4343400" cy="990600"/>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2800" b="1" dirty="0">
                <a:solidFill>
                  <a:srgbClr val="FFFF00"/>
                </a:solidFill>
              </a:rPr>
              <a:t>G-WOW Key Principles</a:t>
            </a:r>
          </a:p>
        </p:txBody>
      </p:sp>
      <p:sp>
        <p:nvSpPr>
          <p:cNvPr id="11" name="TextBox 10"/>
          <p:cNvSpPr txBox="1"/>
          <p:nvPr/>
        </p:nvSpPr>
        <p:spPr>
          <a:xfrm>
            <a:off x="6026719" y="4509726"/>
            <a:ext cx="740923" cy="307778"/>
          </a:xfrm>
          <a:prstGeom prst="rect">
            <a:avLst/>
          </a:prstGeom>
          <a:noFill/>
        </p:spPr>
        <p:txBody>
          <a:bodyPr wrap="square" rtlCol="0">
            <a:spAutoFit/>
          </a:bodyPr>
          <a:lstStyle/>
          <a:p>
            <a:r>
              <a:rPr lang="en-US" sz="1400" dirty="0"/>
              <a:t>NASA</a:t>
            </a:r>
          </a:p>
        </p:txBody>
      </p:sp>
      <p:pic>
        <p:nvPicPr>
          <p:cNvPr id="2050" name="Picture 2" descr="http://climatecommunication.yale.edu/wp-content/uploads/2016/01/2.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6581" y="1826318"/>
            <a:ext cx="6051079" cy="4538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02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772026" y="533400"/>
            <a:ext cx="44958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rPr>
              <a:t>CLIMATE AFFECTS CULTURE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8721"/>
          <a:stretch/>
        </p:blipFill>
        <p:spPr>
          <a:xfrm flipH="1">
            <a:off x="784461" y="1600200"/>
            <a:ext cx="2995820" cy="2423061"/>
          </a:xfrm>
          <a:prstGeom prst="rect">
            <a:avLst/>
          </a:prstGeom>
        </p:spPr>
      </p:pic>
      <p:sp>
        <p:nvSpPr>
          <p:cNvPr id="4" name="TextBox 3"/>
          <p:cNvSpPr txBox="1"/>
          <p:nvPr/>
        </p:nvSpPr>
        <p:spPr>
          <a:xfrm>
            <a:off x="910771" y="4356126"/>
            <a:ext cx="2743200" cy="17543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00"/>
                </a:solidFill>
                <a:effectLst/>
                <a:uLnTx/>
                <a:uFillTx/>
              </a:rPr>
              <a:t>Ojibwe cultural practice of harvesting birch bark.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00"/>
                </a:solidFill>
                <a:effectLst/>
                <a:uLnTx/>
                <a:uFillTx/>
              </a:rPr>
              <a:t>Paper birch is a boreal species that relies on a cool climate.</a:t>
            </a: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728025"/>
            <a:ext cx="2926750" cy="26281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425440" y="4800600"/>
            <a:ext cx="2773351"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00"/>
                </a:solidFill>
                <a:effectLst/>
                <a:uLnTx/>
                <a:uFillTx/>
              </a:rPr>
              <a:t>Projected change in Wisconsin’s annual average temperatures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00"/>
                </a:solidFill>
                <a:effectLst/>
                <a:uLnTx/>
                <a:uFillTx/>
              </a:rPr>
              <a:t> in ºF, 1980-2055</a:t>
            </a:r>
          </a:p>
        </p:txBody>
      </p:sp>
    </p:spTree>
    <p:extLst>
      <p:ext uri="{BB962C8B-B14F-4D97-AF65-F5344CB8AC3E}">
        <p14:creationId xmlns:p14="http://schemas.microsoft.com/office/powerpoint/2010/main" val="518304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219200" y="533400"/>
            <a:ext cx="67056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rPr>
              <a:t>WEATHER AND CLIMATE ARE DIFFERENT</a:t>
            </a:r>
          </a:p>
        </p:txBody>
      </p:sp>
      <p:pic>
        <p:nvPicPr>
          <p:cNvPr id="2050" name="Picture 2" descr="https://encrypted-tbn2.gstatic.com/images?q=tbn:ANd9GcTR4s7xqQVBoE0ICW1jksV22M8Ywib_4XBdRHtVfAHBoKIMXv4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9" y="1828800"/>
            <a:ext cx="478135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95029">
            <a:off x="2091610" y="2088249"/>
            <a:ext cx="4817570" cy="2533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643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277257" y="730535"/>
            <a:ext cx="639354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rPr>
              <a:t>HUMANS CONTRIBUTE TO CLIMATE CHANGE</a:t>
            </a:r>
          </a:p>
        </p:txBody>
      </p:sp>
      <p:pic>
        <p:nvPicPr>
          <p:cNvPr id="3" name="Picture 4" descr="http://www.epa.gov/climatechange/images/science/models-observed-human-natural-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256" y="1295400"/>
            <a:ext cx="4799544" cy="34636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3400" y="4778780"/>
            <a:ext cx="1524000" cy="369332"/>
          </a:xfrm>
          <a:prstGeom prst="rect">
            <a:avLst/>
          </a:prstGeom>
          <a:noFill/>
        </p:spPr>
        <p:txBody>
          <a:bodyPr wrap="square" rtlCol="0">
            <a:spAutoFit/>
          </a:bodyPr>
          <a:lstStyle/>
          <a:p>
            <a:r>
              <a:rPr lang="en-US" dirty="0">
                <a:solidFill>
                  <a:schemeClr val="bg1"/>
                </a:solidFill>
              </a:rPr>
              <a:t>Source:  EPA </a:t>
            </a:r>
          </a:p>
        </p:txBody>
      </p:sp>
      <p:pic>
        <p:nvPicPr>
          <p:cNvPr id="1026" name="Picture 2" descr="https://static01.nyt.com/images/2017/11/03/climate/image-Climate-Science-Special-Report-2017/image-Climate-Science-Special-Report-2017-master49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95400"/>
            <a:ext cx="3886200" cy="50324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26000" y="2194068"/>
            <a:ext cx="2895600" cy="3139321"/>
          </a:xfrm>
          <a:prstGeom prst="rect">
            <a:avLst/>
          </a:prstGeom>
          <a:noFill/>
        </p:spPr>
        <p:txBody>
          <a:bodyPr wrap="square" rtlCol="0">
            <a:spAutoFit/>
          </a:bodyPr>
          <a:lstStyle/>
          <a:p>
            <a:r>
              <a:rPr lang="en-US" b="1" dirty="0">
                <a:solidFill>
                  <a:schemeClr val="bg1"/>
                </a:solidFill>
                <a:latin typeface="georgia" panose="02040502050405020303" pitchFamily="18" charset="0"/>
              </a:rPr>
              <a:t>13 federal agencies unveiled an </a:t>
            </a:r>
            <a:r>
              <a:rPr lang="en-US" b="1" u="sng" dirty="0">
                <a:solidFill>
                  <a:schemeClr val="bg1"/>
                </a:solidFill>
                <a:latin typeface="georgia" panose="02040502050405020303" pitchFamily="18" charset="0"/>
                <a:hlinkClick r:id="rId5"/>
              </a:rPr>
              <a:t>exhaustive scientific report</a:t>
            </a:r>
            <a:r>
              <a:rPr lang="en-US" b="1" dirty="0">
                <a:solidFill>
                  <a:schemeClr val="bg1"/>
                </a:solidFill>
                <a:latin typeface="georgia" panose="02040502050405020303" pitchFamily="18" charset="0"/>
              </a:rPr>
              <a:t> on Friday that says humans are the dominant cause of the global temperature rise that has created the warmest period in the history of civilization.</a:t>
            </a:r>
            <a:endParaRPr lang="en-US" b="1" dirty="0">
              <a:solidFill>
                <a:schemeClr val="bg1"/>
              </a:solidFill>
            </a:endParaRPr>
          </a:p>
        </p:txBody>
      </p:sp>
    </p:spTree>
    <p:extLst>
      <p:ext uri="{BB962C8B-B14F-4D97-AF65-F5344CB8AC3E}">
        <p14:creationId xmlns:p14="http://schemas.microsoft.com/office/powerpoint/2010/main" val="206995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47800"/>
            <a:ext cx="3276600" cy="4238809"/>
          </a:xfrm>
          <a:prstGeom prst="rect">
            <a:avLst/>
          </a:prstGeom>
        </p:spPr>
      </p:pic>
      <p:pic>
        <p:nvPicPr>
          <p:cNvPr id="3" name="Picture 2" descr="http://2.bp.blogspot.com/-YGtShhzCn0M/VmoTXhqcTpI/AAAAAAAAUOU/Ua1RiO-VdO4/s1600/1N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057400"/>
            <a:ext cx="4838700" cy="3225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29000" y="457200"/>
            <a:ext cx="54102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i="1" kern="0" dirty="0">
                <a:solidFill>
                  <a:schemeClr val="bg1"/>
                </a:solidFill>
              </a:rPr>
              <a:t>Therefore, </a:t>
            </a:r>
            <a:r>
              <a:rPr kumimoji="0" lang="en-US" sz="2400" b="1" i="1" u="none" strike="noStrike" kern="0" cap="none" spc="0" normalizeH="0" baseline="0" noProof="0" dirty="0">
                <a:ln>
                  <a:noFill/>
                </a:ln>
                <a:solidFill>
                  <a:schemeClr val="bg1"/>
                </a:solidFill>
                <a:effectLst/>
                <a:uLnTx/>
                <a:uFillTx/>
              </a:rPr>
              <a:t>WE CAN MAKE A DIFFERENCE</a:t>
            </a:r>
          </a:p>
        </p:txBody>
      </p:sp>
    </p:spTree>
    <p:extLst>
      <p:ext uri="{BB962C8B-B14F-4D97-AF65-F5344CB8AC3E}">
        <p14:creationId xmlns:p14="http://schemas.microsoft.com/office/powerpoint/2010/main" val="24585516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00730" y="2209800"/>
            <a:ext cx="6520682" cy="646331"/>
          </a:xfrm>
          <a:prstGeom prst="rect">
            <a:avLst/>
          </a:prstGeom>
          <a:noFill/>
        </p:spPr>
        <p:txBody>
          <a:bodyPr wrap="square" rtlCol="0">
            <a:spAutoFit/>
          </a:bodyPr>
          <a:lstStyle/>
          <a:p>
            <a:r>
              <a:rPr lang="en-US" b="1" dirty="0">
                <a:solidFill>
                  <a:srgbClr val="FFFF00"/>
                </a:solidFill>
              </a:rPr>
              <a:t>Unprecedented cancellation/disruption of tribal wild rice harvests for the Lake Superior Ojibwe </a:t>
            </a:r>
            <a:r>
              <a:rPr lang="en-US" i="1" dirty="0">
                <a:solidFill>
                  <a:schemeClr val="bg1"/>
                </a:solidFill>
              </a:rPr>
              <a:t>	</a:t>
            </a:r>
            <a:endParaRPr lang="en-US" b="1" i="1" dirty="0">
              <a:solidFill>
                <a:schemeClr val="bg1"/>
              </a:solidFill>
            </a:endParaRPr>
          </a:p>
        </p:txBody>
      </p:sp>
      <p:sp>
        <p:nvSpPr>
          <p:cNvPr id="5" name="TextBox 4"/>
          <p:cNvSpPr txBox="1"/>
          <p:nvPr/>
        </p:nvSpPr>
        <p:spPr>
          <a:xfrm>
            <a:off x="226146" y="1475227"/>
            <a:ext cx="6549711" cy="461665"/>
          </a:xfrm>
          <a:prstGeom prst="rect">
            <a:avLst/>
          </a:prstGeom>
          <a:noFill/>
        </p:spPr>
        <p:txBody>
          <a:bodyPr wrap="square" rtlCol="0">
            <a:spAutoFit/>
          </a:bodyPr>
          <a:lstStyle/>
          <a:p>
            <a:r>
              <a:rPr lang="en-US" sz="2400" b="1" u="sng" dirty="0">
                <a:solidFill>
                  <a:schemeClr val="bg1"/>
                </a:solidFill>
              </a:rPr>
              <a:t>Place-based Evidence</a:t>
            </a:r>
            <a:r>
              <a:rPr lang="en-US" sz="2400" b="1" dirty="0">
                <a:solidFill>
                  <a:schemeClr val="bg1"/>
                </a:solidFill>
              </a:rPr>
              <a:t> = Evidence we can observe</a:t>
            </a:r>
          </a:p>
        </p:txBody>
      </p:sp>
      <p:pic>
        <p:nvPicPr>
          <p:cNvPr id="3074" name="Picture 2" descr="http://news.minnesota.publicradio.org/features/2005/09/19_robertsont_wildrice/images/johnknockingrice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846" y="1680863"/>
            <a:ext cx="2085284" cy="15639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6146" y="3663278"/>
            <a:ext cx="6125166" cy="1169551"/>
          </a:xfrm>
          <a:prstGeom prst="rect">
            <a:avLst/>
          </a:prstGeom>
          <a:noFill/>
        </p:spPr>
        <p:txBody>
          <a:bodyPr wrap="square" rtlCol="0">
            <a:spAutoFit/>
          </a:bodyPr>
          <a:lstStyle/>
          <a:p>
            <a:r>
              <a:rPr lang="en-US" b="1" dirty="0">
                <a:solidFill>
                  <a:srgbClr val="FFFF00"/>
                </a:solidFill>
              </a:rPr>
              <a:t>Ice cover on Lake Superior at Bayfield, Wisconsin has decreased approximately 3 days/decade or 45 days over the past 150 years.             </a:t>
            </a:r>
          </a:p>
          <a:p>
            <a:r>
              <a:rPr lang="en-US" sz="1600" b="1" dirty="0">
                <a:solidFill>
                  <a:srgbClr val="FFFF00"/>
                </a:solidFill>
              </a:rPr>
              <a:t> </a:t>
            </a:r>
            <a:endParaRPr lang="en-US" sz="1400" dirty="0">
              <a:solidFill>
                <a:srgbClr val="FFFF00"/>
              </a:solidFill>
            </a:endParaRPr>
          </a:p>
        </p:txBody>
      </p:sp>
      <p:sp>
        <p:nvSpPr>
          <p:cNvPr id="9" name="TextBox 8"/>
          <p:cNvSpPr txBox="1"/>
          <p:nvPr/>
        </p:nvSpPr>
        <p:spPr>
          <a:xfrm>
            <a:off x="381000" y="5334000"/>
            <a:ext cx="5650935" cy="923330"/>
          </a:xfrm>
          <a:prstGeom prst="rect">
            <a:avLst/>
          </a:prstGeom>
          <a:noFill/>
        </p:spPr>
        <p:txBody>
          <a:bodyPr wrap="square" rtlCol="0">
            <a:spAutoFit/>
          </a:bodyPr>
          <a:lstStyle/>
          <a:p>
            <a:r>
              <a:rPr lang="en-US" b="1" dirty="0">
                <a:solidFill>
                  <a:srgbClr val="FFFF00"/>
                </a:solidFill>
              </a:rPr>
              <a:t>Lake Superior:  near record low (</a:t>
            </a:r>
            <a:r>
              <a:rPr lang="en-US" sz="1600" b="1" dirty="0">
                <a:solidFill>
                  <a:srgbClr val="FFFF00"/>
                </a:solidFill>
              </a:rPr>
              <a:t>2012-2013</a:t>
            </a:r>
            <a:r>
              <a:rPr lang="en-US" b="1" dirty="0">
                <a:solidFill>
                  <a:srgbClr val="FFFF00"/>
                </a:solidFill>
              </a:rPr>
              <a:t>), extreme flooding 2014, 2015, 2016. Now at almost record high levels and temperature.</a:t>
            </a:r>
            <a:endParaRPr lang="en-US" sz="1600" b="1" dirty="0">
              <a:solidFill>
                <a:srgbClr val="FFFF00"/>
              </a:solidFill>
            </a:endParaRPr>
          </a:p>
        </p:txBody>
      </p:sp>
      <p:pic>
        <p:nvPicPr>
          <p:cNvPr id="11" name="Picture 2" descr="http://www.wicci.wisc.edu/images_clients/climate-banner.jpg"/>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0" y="369551"/>
            <a:ext cx="9144000" cy="72921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0313" y="327129"/>
            <a:ext cx="827404" cy="77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16" t="6656"/>
          <a:stretch/>
        </p:blipFill>
        <p:spPr bwMode="auto">
          <a:xfrm>
            <a:off x="6712846" y="3483429"/>
            <a:ext cx="2131622" cy="1529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mage result for DULUTH FLOOD 20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1412" y="5211024"/>
            <a:ext cx="2105025" cy="1337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661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2467" name="Group 3"/>
          <p:cNvGraphicFramePr>
            <a:graphicFrameLocks noGrp="1"/>
          </p:cNvGraphicFramePr>
          <p:nvPr>
            <p:extLst>
              <p:ext uri="{D42A27DB-BD31-4B8C-83A1-F6EECF244321}">
                <p14:modId xmlns:p14="http://schemas.microsoft.com/office/powerpoint/2010/main" val="1775076420"/>
              </p:ext>
            </p:extLst>
          </p:nvPr>
        </p:nvGraphicFramePr>
        <p:xfrm>
          <a:off x="1181529" y="1637172"/>
          <a:ext cx="7285789" cy="3011276"/>
        </p:xfrm>
        <a:graphic>
          <a:graphicData uri="http://schemas.openxmlformats.org/drawingml/2006/table">
            <a:tbl>
              <a:tblPr/>
              <a:tblGrid>
                <a:gridCol w="3516423">
                  <a:extLst>
                    <a:ext uri="{9D8B030D-6E8A-4147-A177-3AD203B41FA5}">
                      <a16:colId xmlns:a16="http://schemas.microsoft.com/office/drawing/2014/main" val="20000"/>
                    </a:ext>
                  </a:extLst>
                </a:gridCol>
                <a:gridCol w="3769366">
                  <a:extLst>
                    <a:ext uri="{9D8B030D-6E8A-4147-A177-3AD203B41FA5}">
                      <a16:colId xmlns:a16="http://schemas.microsoft.com/office/drawing/2014/main" val="20001"/>
                    </a:ext>
                  </a:extLst>
                </a:gridCol>
              </a:tblGrid>
              <a:tr h="461750">
                <a:tc>
                  <a:txBody>
                    <a:bodyPr/>
                    <a:lstStyle/>
                    <a:p>
                      <a:pPr marL="0" marR="0" lvl="0" indent="0" algn="ctr" defTabSz="642938" rtl="0" eaLnBrk="1" fontAlgn="base" latinLnBrk="0" hangingPunct="1">
                        <a:lnSpc>
                          <a:spcPct val="100000"/>
                        </a:lnSpc>
                        <a:spcBef>
                          <a:spcPct val="0"/>
                        </a:spcBef>
                        <a:spcAft>
                          <a:spcPct val="0"/>
                        </a:spcAft>
                        <a:buClrTx/>
                        <a:buSzTx/>
                        <a:buFontTx/>
                        <a:buNone/>
                        <a:tabLst>
                          <a:tab pos="749300" algn="l"/>
                        </a:tabLst>
                      </a:pPr>
                      <a:r>
                        <a:rPr kumimoji="0" lang="en-US" sz="2000" b="1" i="0" u="none" strike="noStrike" cap="none" normalizeH="0" baseline="0" dirty="0">
                          <a:ln>
                            <a:noFill/>
                          </a:ln>
                          <a:solidFill>
                            <a:srgbClr val="FF9900"/>
                          </a:solidFill>
                          <a:effectLst/>
                          <a:latin typeface="Arial" charset="0"/>
                          <a:ea typeface="ＭＳ Ｐゴシック" charset="0"/>
                          <a:cs typeface="ＭＳ Ｐゴシック" charset="0"/>
                        </a:rPr>
                        <a:t>Bird migration</a:t>
                      </a:r>
                      <a:endParaRPr kumimoji="0" lang="en-US" sz="2000" b="0" i="0" u="none" strike="noStrike" cap="none" normalizeH="0" baseline="0" dirty="0">
                        <a:ln>
                          <a:noFill/>
                        </a:ln>
                        <a:solidFill>
                          <a:srgbClr val="FF9900"/>
                        </a:solidFill>
                        <a:effectLst/>
                        <a:latin typeface="Arial" charset="0"/>
                        <a:ea typeface="ＭＳ Ｐゴシック" charset="0"/>
                        <a:cs typeface="ＭＳ Ｐゴシック" charset="0"/>
                      </a:endParaRPr>
                    </a:p>
                  </a:txBody>
                  <a:tcPr marL="2275" marR="2275" marT="2275" marB="2275"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0"/>
                        </a:spcBef>
                        <a:spcAft>
                          <a:spcPct val="0"/>
                        </a:spcAft>
                        <a:buClrTx/>
                        <a:buSzTx/>
                        <a:buFontTx/>
                        <a:buNone/>
                        <a:tabLst>
                          <a:tab pos="749300" algn="l"/>
                        </a:tabLst>
                      </a:pPr>
                      <a:r>
                        <a:rPr kumimoji="0" lang="en-US" sz="2000" b="1" i="0" u="none" strike="noStrike" cap="none" normalizeH="0" baseline="0" dirty="0">
                          <a:ln>
                            <a:noFill/>
                          </a:ln>
                          <a:solidFill>
                            <a:srgbClr val="CCFF99"/>
                          </a:solidFill>
                          <a:effectLst/>
                          <a:latin typeface="Arial" charset="0"/>
                          <a:ea typeface="ＭＳ Ｐゴシック" charset="0"/>
                          <a:cs typeface="ＭＳ Ｐゴシック" charset="0"/>
                        </a:rPr>
                        <a:t>    Vegetation</a:t>
                      </a:r>
                    </a:p>
                  </a:txBody>
                  <a:tcPr marL="2275" marR="2275" marT="2275" marB="2275"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9313">
                <a:tc>
                  <a:txBody>
                    <a:bodyPr/>
                    <a:lstStyle/>
                    <a:p>
                      <a:pPr marL="0" marR="0" lvl="0" indent="0" algn="ctr" defTabSz="642938" rtl="0" eaLnBrk="1" fontAlgn="base" latinLnBrk="0" hangingPunct="1">
                        <a:lnSpc>
                          <a:spcPct val="100000"/>
                        </a:lnSpc>
                        <a:spcBef>
                          <a:spcPct val="0"/>
                        </a:spcBef>
                        <a:spcAft>
                          <a:spcPct val="0"/>
                        </a:spcAft>
                        <a:buClrTx/>
                        <a:buSzTx/>
                        <a:buFontTx/>
                        <a:buNone/>
                        <a:tabLst>
                          <a:tab pos="749300" algn="l"/>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rPr>
                        <a:t>Geese Arrival</a:t>
                      </a:r>
                    </a:p>
                    <a:p>
                      <a:pPr marL="0" marR="0" lvl="0" indent="0" algn="ctr" defTabSz="642938" rtl="0" eaLnBrk="1" fontAlgn="base" latinLnBrk="0" hangingPunct="1">
                        <a:lnSpc>
                          <a:spcPct val="100000"/>
                        </a:lnSpc>
                        <a:spcBef>
                          <a:spcPct val="0"/>
                        </a:spcBef>
                        <a:spcAft>
                          <a:spcPct val="0"/>
                        </a:spcAft>
                        <a:buClrTx/>
                        <a:buSzTx/>
                        <a:buFontTx/>
                        <a:buNone/>
                        <a:tabLst>
                          <a:tab pos="749300" algn="l"/>
                        </a:tabLst>
                      </a:pPr>
                      <a:r>
                        <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1800" b="0" i="1" u="none" strike="noStrike" cap="none" normalizeH="0" baseline="0" dirty="0">
                          <a:ln>
                            <a:noFill/>
                          </a:ln>
                          <a:solidFill>
                            <a:schemeClr val="bg1"/>
                          </a:solidFill>
                          <a:effectLst/>
                          <a:latin typeface="Arial" charset="0"/>
                          <a:ea typeface="ＭＳ Ｐゴシック" charset="0"/>
                          <a:cs typeface="ＭＳ Ｐゴシック" charset="0"/>
                        </a:rPr>
                        <a:t>29 days earlier</a:t>
                      </a:r>
                    </a:p>
                  </a:txBody>
                  <a:tcPr marL="2275" marR="2275" marT="2275" marB="2275"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0"/>
                        </a:spcBef>
                        <a:spcAft>
                          <a:spcPct val="0"/>
                        </a:spcAft>
                        <a:buClrTx/>
                        <a:buSzTx/>
                        <a:buFontTx/>
                        <a:buNone/>
                        <a:tabLst>
                          <a:tab pos="749300" algn="l"/>
                        </a:tabLst>
                      </a:pPr>
                      <a:r>
                        <a:rPr kumimoji="0" lang="en-US" sz="1800" b="0" i="1"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800" b="0" i="1" u="none" strike="noStrike" cap="none" normalizeH="0" baseline="0" dirty="0">
                          <a:ln>
                            <a:noFill/>
                          </a:ln>
                          <a:solidFill>
                            <a:schemeClr val="bg1"/>
                          </a:solidFill>
                          <a:effectLst/>
                          <a:latin typeface="Arial" charset="0"/>
                          <a:ea typeface="ＭＳ Ｐゴシック" charset="0"/>
                          <a:cs typeface="ＭＳ Ｐゴシック" charset="0"/>
                        </a:rPr>
                        <a:t>Baptista</a:t>
                      </a:r>
                      <a:r>
                        <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rPr>
                        <a:t> (Wild Indigo) </a:t>
                      </a:r>
                    </a:p>
                    <a:p>
                      <a:pPr marL="0" marR="0" lvl="0" indent="0" algn="ctr" defTabSz="642938" rtl="0" eaLnBrk="1" fontAlgn="base" latinLnBrk="0" hangingPunct="1">
                        <a:lnSpc>
                          <a:spcPct val="100000"/>
                        </a:lnSpc>
                        <a:spcBef>
                          <a:spcPct val="0"/>
                        </a:spcBef>
                        <a:spcAft>
                          <a:spcPct val="0"/>
                        </a:spcAft>
                        <a:buClrTx/>
                        <a:buSzTx/>
                        <a:buFontTx/>
                        <a:buNone/>
                        <a:tabLst>
                          <a:tab pos="749300" algn="l"/>
                        </a:tabLst>
                      </a:pPr>
                      <a:r>
                        <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rPr>
                        <a:t>          first bloom</a:t>
                      </a:r>
                    </a:p>
                    <a:p>
                      <a:pPr marL="0" marR="0" lvl="0" indent="0" algn="ctr" defTabSz="642938" rtl="0" eaLnBrk="1" fontAlgn="base" latinLnBrk="0" hangingPunct="1">
                        <a:lnSpc>
                          <a:spcPct val="100000"/>
                        </a:lnSpc>
                        <a:spcBef>
                          <a:spcPct val="0"/>
                        </a:spcBef>
                        <a:spcAft>
                          <a:spcPct val="0"/>
                        </a:spcAft>
                        <a:buClrTx/>
                        <a:buSzTx/>
                        <a:buFontTx/>
                        <a:buNone/>
                        <a:tabLst>
                          <a:tab pos="749300" algn="l"/>
                        </a:tabLst>
                      </a:pPr>
                      <a:r>
                        <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1800" b="0" i="1" u="none" strike="noStrike" cap="none" normalizeH="0" baseline="0" dirty="0">
                          <a:ln>
                            <a:noFill/>
                          </a:ln>
                          <a:solidFill>
                            <a:schemeClr val="bg1"/>
                          </a:solidFill>
                          <a:effectLst/>
                          <a:latin typeface="Arial" charset="0"/>
                          <a:ea typeface="ＭＳ Ｐゴシック" charset="0"/>
                          <a:cs typeface="ＭＳ Ｐゴシック" charset="0"/>
                        </a:rPr>
                        <a:t>18 days earlier</a:t>
                      </a:r>
                    </a:p>
                  </a:txBody>
                  <a:tcPr marL="2275" marR="2275" marT="2275" marB="2275"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50900">
                <a:tc>
                  <a:txBody>
                    <a:bodyPr/>
                    <a:lstStyle/>
                    <a:p>
                      <a:pPr marL="0" marR="0" lvl="0" indent="0" algn="ctr" defTabSz="642938" rtl="0" eaLnBrk="1" fontAlgn="base" latinLnBrk="0" hangingPunct="1">
                        <a:lnSpc>
                          <a:spcPct val="100000"/>
                        </a:lnSpc>
                        <a:spcBef>
                          <a:spcPct val="0"/>
                        </a:spcBef>
                        <a:spcAft>
                          <a:spcPct val="0"/>
                        </a:spcAft>
                        <a:buClrTx/>
                        <a:buSzTx/>
                        <a:buFontTx/>
                        <a:buNone/>
                        <a:tabLst>
                          <a:tab pos="749300" algn="l"/>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rPr>
                        <a:t>Cardinal first song</a:t>
                      </a:r>
                    </a:p>
                    <a:p>
                      <a:pPr marL="0" marR="0" lvl="0" indent="0" algn="ctr" defTabSz="642938" rtl="0" eaLnBrk="1" fontAlgn="base" latinLnBrk="0" hangingPunct="1">
                        <a:lnSpc>
                          <a:spcPct val="100000"/>
                        </a:lnSpc>
                        <a:spcBef>
                          <a:spcPct val="0"/>
                        </a:spcBef>
                        <a:spcAft>
                          <a:spcPct val="0"/>
                        </a:spcAft>
                        <a:buClrTx/>
                        <a:buSzTx/>
                        <a:buFontTx/>
                        <a:buNone/>
                        <a:tabLst>
                          <a:tab pos="749300" algn="l"/>
                        </a:tabLst>
                      </a:pPr>
                      <a:r>
                        <a:rPr kumimoji="0" lang="en-US" sz="1800" b="0" i="1" u="none" strike="noStrike" cap="none" normalizeH="0" baseline="0" dirty="0">
                          <a:ln>
                            <a:noFill/>
                          </a:ln>
                          <a:solidFill>
                            <a:schemeClr val="bg1"/>
                          </a:solidFill>
                          <a:effectLst/>
                          <a:latin typeface="Arial" charset="0"/>
                          <a:ea typeface="ＭＳ Ｐゴシック" charset="0"/>
                          <a:cs typeface="ＭＳ Ｐゴシック" charset="0"/>
                        </a:rPr>
                        <a:t>       22 days earlier</a:t>
                      </a:r>
                    </a:p>
                  </a:txBody>
                  <a:tcPr marL="2275" marR="2275" marT="2275" marB="2275"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0"/>
                        </a:spcBef>
                        <a:spcAft>
                          <a:spcPct val="0"/>
                        </a:spcAft>
                        <a:buClrTx/>
                        <a:buSzTx/>
                        <a:buFontTx/>
                        <a:buNone/>
                        <a:tabLst>
                          <a:tab pos="749300" algn="l"/>
                        </a:tabLst>
                      </a:pPr>
                      <a:r>
                        <a:rPr kumimoji="0" lang="en-US" sz="1800" b="0" i="1"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800" b="0" i="1" u="none" strike="noStrike" cap="none" normalizeH="0" baseline="0" dirty="0">
                          <a:ln>
                            <a:noFill/>
                          </a:ln>
                          <a:solidFill>
                            <a:schemeClr val="bg1"/>
                          </a:solidFill>
                          <a:effectLst/>
                          <a:latin typeface="Arial" charset="0"/>
                          <a:ea typeface="ＭＳ Ｐゴシック" charset="0"/>
                          <a:cs typeface="ＭＳ Ｐゴシック" charset="0"/>
                        </a:rPr>
                        <a:t>Butterfly</a:t>
                      </a:r>
                      <a:r>
                        <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1800" b="0" i="1" u="none" strike="noStrike" cap="none" normalizeH="0" baseline="0" dirty="0">
                          <a:ln>
                            <a:noFill/>
                          </a:ln>
                          <a:solidFill>
                            <a:schemeClr val="bg1"/>
                          </a:solidFill>
                          <a:effectLst/>
                          <a:latin typeface="Arial" charset="0"/>
                          <a:ea typeface="ＭＳ Ｐゴシック" charset="0"/>
                          <a:cs typeface="ＭＳ Ｐゴシック" charset="0"/>
                        </a:rPr>
                        <a:t>weed</a:t>
                      </a:r>
                      <a:r>
                        <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rPr>
                        <a:t> first bloom</a:t>
                      </a:r>
                    </a:p>
                    <a:p>
                      <a:pPr marL="0" marR="0" lvl="0" indent="0" algn="ctr" defTabSz="642938" rtl="0" eaLnBrk="1" fontAlgn="base" latinLnBrk="0" hangingPunct="1">
                        <a:lnSpc>
                          <a:spcPct val="100000"/>
                        </a:lnSpc>
                        <a:spcBef>
                          <a:spcPct val="0"/>
                        </a:spcBef>
                        <a:spcAft>
                          <a:spcPct val="0"/>
                        </a:spcAft>
                        <a:buClrTx/>
                        <a:buSzTx/>
                        <a:buFontTx/>
                        <a:buNone/>
                        <a:tabLst>
                          <a:tab pos="749300" algn="l"/>
                        </a:tabLst>
                      </a:pPr>
                      <a:r>
                        <a:rPr kumimoji="0" lang="en-US" sz="1800" b="0" i="1" u="none" strike="noStrike" cap="none" normalizeH="0" baseline="0" dirty="0">
                          <a:ln>
                            <a:noFill/>
                          </a:ln>
                          <a:solidFill>
                            <a:schemeClr val="bg1"/>
                          </a:solidFill>
                          <a:effectLst/>
                          <a:latin typeface="Arial" charset="0"/>
                          <a:ea typeface="ＭＳ Ｐゴシック" charset="0"/>
                          <a:cs typeface="ＭＳ Ｐゴシック" charset="0"/>
                        </a:rPr>
                        <a:t>         18 days earlier</a:t>
                      </a:r>
                    </a:p>
                  </a:txBody>
                  <a:tcPr marL="2275" marR="2275" marT="2275" marB="2275"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49313">
                <a:tc>
                  <a:txBody>
                    <a:bodyPr/>
                    <a:lstStyle/>
                    <a:p>
                      <a:pPr marL="0" marR="0" lvl="0" indent="0" algn="ctr" defTabSz="642938" rtl="0" eaLnBrk="1" fontAlgn="base" latinLnBrk="0" hangingPunct="1">
                        <a:lnSpc>
                          <a:spcPct val="100000"/>
                        </a:lnSpc>
                        <a:spcBef>
                          <a:spcPct val="0"/>
                        </a:spcBef>
                        <a:spcAft>
                          <a:spcPct val="0"/>
                        </a:spcAft>
                        <a:buClrTx/>
                        <a:buSzTx/>
                        <a:buFontTx/>
                        <a:buNone/>
                        <a:tabLst>
                          <a:tab pos="749300" algn="l"/>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rPr>
                        <a:t>Robin arrival</a:t>
                      </a:r>
                    </a:p>
                    <a:p>
                      <a:pPr marL="0" marR="0" lvl="0" indent="0" algn="ctr" defTabSz="642938" rtl="0" eaLnBrk="1" fontAlgn="base" latinLnBrk="0" hangingPunct="1">
                        <a:lnSpc>
                          <a:spcPct val="100000"/>
                        </a:lnSpc>
                        <a:spcBef>
                          <a:spcPct val="0"/>
                        </a:spcBef>
                        <a:spcAft>
                          <a:spcPct val="0"/>
                        </a:spcAft>
                        <a:buClrTx/>
                        <a:buSzTx/>
                        <a:buFontTx/>
                        <a:buNone/>
                        <a:tabLst>
                          <a:tab pos="749300" algn="l"/>
                        </a:tabLst>
                      </a:pPr>
                      <a:r>
                        <a:rPr kumimoji="0" lang="en-US" sz="1800" b="0" i="1" u="none" strike="noStrike" cap="none" normalizeH="0" baseline="0" dirty="0">
                          <a:ln>
                            <a:noFill/>
                          </a:ln>
                          <a:solidFill>
                            <a:schemeClr val="bg1"/>
                          </a:solidFill>
                          <a:effectLst/>
                          <a:latin typeface="Arial" charset="0"/>
                          <a:ea typeface="ＭＳ Ｐゴシック" charset="0"/>
                          <a:cs typeface="ＭＳ Ｐゴシック" charset="0"/>
                        </a:rPr>
                        <a:t>       9 days earlier</a:t>
                      </a:r>
                    </a:p>
                  </a:txBody>
                  <a:tcPr marL="2275" marR="2275" marT="2275" marB="2275"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0"/>
                        </a:spcBef>
                        <a:spcAft>
                          <a:spcPct val="0"/>
                        </a:spcAft>
                        <a:buClrTx/>
                        <a:buSzTx/>
                        <a:buFontTx/>
                        <a:buNone/>
                        <a:tabLst>
                          <a:tab pos="749300" algn="l"/>
                        </a:tabLst>
                      </a:pPr>
                      <a:r>
                        <a:rPr kumimoji="0" lang="en-US" sz="1800" b="0" i="1"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800" b="0" i="1" u="none" strike="noStrike" cap="none" normalizeH="0" baseline="0" dirty="0">
                          <a:ln>
                            <a:noFill/>
                          </a:ln>
                          <a:solidFill>
                            <a:schemeClr val="bg1"/>
                          </a:solidFill>
                          <a:effectLst/>
                          <a:latin typeface="Arial" charset="0"/>
                          <a:ea typeface="ＭＳ Ｐゴシック" charset="0"/>
                          <a:cs typeface="ＭＳ Ｐゴシック" charset="0"/>
                        </a:rPr>
                        <a:t>Marsh</a:t>
                      </a:r>
                      <a:r>
                        <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1800" b="0" i="1" u="none" strike="noStrike" cap="none" normalizeH="0" baseline="0" dirty="0">
                          <a:ln>
                            <a:noFill/>
                          </a:ln>
                          <a:solidFill>
                            <a:schemeClr val="bg1"/>
                          </a:solidFill>
                          <a:effectLst/>
                          <a:latin typeface="Arial" charset="0"/>
                          <a:ea typeface="ＭＳ Ｐゴシック" charset="0"/>
                          <a:cs typeface="ＭＳ Ｐゴシック" charset="0"/>
                        </a:rPr>
                        <a:t>milkweed</a:t>
                      </a:r>
                      <a:r>
                        <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rPr>
                        <a:t> first bloom</a:t>
                      </a:r>
                    </a:p>
                    <a:p>
                      <a:pPr marL="0" marR="0" lvl="0" indent="0" algn="ctr" defTabSz="642938" rtl="0" eaLnBrk="1" fontAlgn="base" latinLnBrk="0" hangingPunct="1">
                        <a:lnSpc>
                          <a:spcPct val="100000"/>
                        </a:lnSpc>
                        <a:spcBef>
                          <a:spcPct val="0"/>
                        </a:spcBef>
                        <a:spcAft>
                          <a:spcPct val="0"/>
                        </a:spcAft>
                        <a:buClrTx/>
                        <a:buSzTx/>
                        <a:buFontTx/>
                        <a:buNone/>
                        <a:tabLst>
                          <a:tab pos="749300" algn="l"/>
                        </a:tabLst>
                      </a:pPr>
                      <a:r>
                        <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1800" b="0" i="1" u="none" strike="noStrike" cap="none" normalizeH="0" baseline="0" dirty="0">
                          <a:ln>
                            <a:noFill/>
                          </a:ln>
                          <a:solidFill>
                            <a:schemeClr val="bg1"/>
                          </a:solidFill>
                          <a:effectLst/>
                          <a:latin typeface="Arial" charset="0"/>
                          <a:ea typeface="ＭＳ Ｐゴシック" charset="0"/>
                          <a:cs typeface="ＭＳ Ｐゴシック" charset="0"/>
                        </a:rPr>
                        <a:t>13 days earlier</a:t>
                      </a:r>
                    </a:p>
                  </a:txBody>
                  <a:tcPr marL="2275" marR="2275" marT="2275" marB="2275"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2499" name="Text Box 35"/>
          <p:cNvSpPr txBox="1">
            <a:spLocks noChangeArrowheads="1"/>
          </p:cNvSpPr>
          <p:nvPr/>
        </p:nvSpPr>
        <p:spPr bwMode="auto">
          <a:xfrm>
            <a:off x="1181529" y="479389"/>
            <a:ext cx="6889393"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Phenological Evidence in Wisconsin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during the past 60 Years…</a:t>
            </a:r>
          </a:p>
        </p:txBody>
      </p:sp>
      <p:pic>
        <p:nvPicPr>
          <p:cNvPr id="62507" name="Picture 43" descr="go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747" y="2154307"/>
            <a:ext cx="7620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62508" name="Picture 44" descr="card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847" y="3059454"/>
            <a:ext cx="7239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62509" name="Picture 45" descr="rob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8747" y="3863717"/>
            <a:ext cx="927100" cy="698500"/>
          </a:xfrm>
          <a:prstGeom prst="rect">
            <a:avLst/>
          </a:prstGeom>
          <a:noFill/>
          <a:extLst>
            <a:ext uri="{909E8E84-426E-40DD-AFC4-6F175D3DCCD1}">
              <a14:hiddenFill xmlns:a14="http://schemas.microsoft.com/office/drawing/2010/main">
                <a:solidFill>
                  <a:srgbClr val="FFFFFF"/>
                </a:solidFill>
              </a14:hiddenFill>
            </a:ext>
          </a:extLst>
        </p:spPr>
      </p:pic>
      <p:pic>
        <p:nvPicPr>
          <p:cNvPr id="62510" name="Picture 46" descr="baptis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2523" y="2128907"/>
            <a:ext cx="5715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62511" name="Picture 47" descr="butterfl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5373" y="3008654"/>
            <a:ext cx="6096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62512" name="Picture 48" descr="mars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4423" y="3899191"/>
            <a:ext cx="609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ldo.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4675" y="214122"/>
            <a:ext cx="695137" cy="1033661"/>
          </a:xfrm>
          <a:prstGeom prst="rect">
            <a:avLst/>
          </a:prstGeom>
        </p:spPr>
      </p:pic>
      <p:pic>
        <p:nvPicPr>
          <p:cNvPr id="3" name="Picture 2" descr="nina27_10.jpg">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8098" y="434003"/>
            <a:ext cx="1070500" cy="713667"/>
          </a:xfrm>
          <a:prstGeom prst="rect">
            <a:avLst/>
          </a:prstGeom>
        </p:spPr>
      </p:pic>
      <p:sp>
        <p:nvSpPr>
          <p:cNvPr id="14" name="TextBox 13"/>
          <p:cNvSpPr txBox="1"/>
          <p:nvPr/>
        </p:nvSpPr>
        <p:spPr>
          <a:xfrm>
            <a:off x="252005" y="5036682"/>
            <a:ext cx="8839201"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Tw Cen MT"/>
              </a:rPr>
              <a:t>From 1950-2014 , on average spring has occurred 12 days sooner than expected-- fall has started 12 days later</a:t>
            </a:r>
          </a:p>
        </p:txBody>
      </p:sp>
      <p:sp>
        <p:nvSpPr>
          <p:cNvPr id="4" name="TextBox 3"/>
          <p:cNvSpPr txBox="1"/>
          <p:nvPr/>
        </p:nvSpPr>
        <p:spPr>
          <a:xfrm>
            <a:off x="427812" y="5869774"/>
            <a:ext cx="8487588" cy="769441"/>
          </a:xfrm>
          <a:prstGeom prst="rect">
            <a:avLst/>
          </a:prstGeom>
          <a:noFill/>
        </p:spPr>
        <p:txBody>
          <a:bodyPr wrap="square" rtlCol="0">
            <a:spAutoFit/>
          </a:bodyPr>
          <a:lstStyle/>
          <a:p>
            <a:pPr marL="0" marR="0" lvl="1" indent="-182880" algn="ctr" defTabSz="914400" eaLnBrk="1" fontAlgn="auto" latinLnBrk="0" hangingPunct="1">
              <a:lnSpc>
                <a:spcPct val="100000"/>
              </a:lnSpc>
              <a:spcBef>
                <a:spcPct val="20000"/>
              </a:spcBef>
              <a:spcAft>
                <a:spcPts val="0"/>
              </a:spcAft>
              <a:buClr>
                <a:srgbClr val="4D4D4D"/>
              </a:buClr>
              <a:buSzPct val="85000"/>
              <a:buFont typeface="Arial" pitchFamily="34" charset="0"/>
              <a:buChar char="•"/>
              <a:tabLst/>
              <a:defRPr/>
            </a:pPr>
            <a:r>
              <a:rPr kumimoji="0" lang="en-US" sz="2000" b="0" i="0" u="none" strike="noStrike" kern="0" cap="none" spc="0" normalizeH="0" baseline="0" noProof="0" dirty="0">
                <a:ln>
                  <a:noFill/>
                </a:ln>
                <a:solidFill>
                  <a:srgbClr val="00FFFF"/>
                </a:solidFill>
                <a:effectLst/>
                <a:uLnTx/>
                <a:uFillTx/>
              </a:rPr>
              <a:t>Growing season lengthened by 5-20 days across the state, </a:t>
            </a:r>
          </a:p>
          <a:p>
            <a:pPr marL="0" marR="0" lvl="1" indent="-182880" algn="ctr" defTabSz="914400" eaLnBrk="1" fontAlgn="auto" latinLnBrk="0" hangingPunct="1">
              <a:lnSpc>
                <a:spcPct val="100000"/>
              </a:lnSpc>
              <a:spcBef>
                <a:spcPct val="20000"/>
              </a:spcBef>
              <a:spcAft>
                <a:spcPts val="0"/>
              </a:spcAft>
              <a:buClr>
                <a:srgbClr val="4D4D4D"/>
              </a:buClr>
              <a:buSzPct val="85000"/>
              <a:buFont typeface="Arial" pitchFamily="34" charset="0"/>
              <a:buChar char="•"/>
              <a:tabLst/>
              <a:defRPr/>
            </a:pPr>
            <a:r>
              <a:rPr kumimoji="0" lang="en-US" sz="2000" b="1" i="0" u="none" strike="noStrike" kern="0" cap="none" spc="0" normalizeH="0" baseline="0" noProof="0" dirty="0">
                <a:ln>
                  <a:noFill/>
                </a:ln>
                <a:solidFill>
                  <a:srgbClr val="00FFFF"/>
                </a:solidFill>
                <a:effectLst/>
                <a:uLnTx/>
                <a:uFillTx/>
              </a:rPr>
              <a:t>with greatest change in NW Wisconsin</a:t>
            </a:r>
            <a:endParaRPr kumimoji="0" lang="en-US" sz="2000" b="1" i="0" u="sng" strike="noStrike" kern="0" cap="none" spc="0" normalizeH="0" baseline="0" noProof="0" dirty="0">
              <a:ln>
                <a:noFill/>
              </a:ln>
              <a:solidFill>
                <a:srgbClr val="00FFFF"/>
              </a:solidFill>
              <a:effectLst/>
              <a:uLnTx/>
              <a:uFillTx/>
            </a:endParaRPr>
          </a:p>
        </p:txBody>
      </p:sp>
    </p:spTree>
    <p:extLst>
      <p:ext uri="{BB962C8B-B14F-4D97-AF65-F5344CB8AC3E}">
        <p14:creationId xmlns:p14="http://schemas.microsoft.com/office/powerpoint/2010/main" val="47205975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ttp://www.wicci.wisc.edu/images_clients/climate-banner.jp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76200" y="152400"/>
            <a:ext cx="9067799" cy="7238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farm5.static.flickr.com/4051/4400223334_6c28c193f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02" y="2263164"/>
            <a:ext cx="3981397" cy="25799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TextBox 6"/>
          <p:cNvSpPr txBox="1"/>
          <p:nvPr/>
        </p:nvSpPr>
        <p:spPr>
          <a:xfrm>
            <a:off x="602343" y="1143000"/>
            <a:ext cx="81534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schemeClr val="bg1"/>
                </a:solidFill>
                <a:effectLst/>
                <a:uLnTx/>
                <a:uFillTx/>
              </a:rPr>
              <a:t>Scientific evidence</a:t>
            </a:r>
            <a:r>
              <a:rPr lang="en-US" sz="2400" b="1" kern="0" dirty="0">
                <a:solidFill>
                  <a:schemeClr val="bg1"/>
                </a:solidFill>
              </a:rPr>
              <a:t> =</a:t>
            </a:r>
            <a:r>
              <a:rPr kumimoji="0" lang="en-US" sz="2400" b="1" i="0" strike="noStrike" kern="0" cap="none" spc="0" normalizeH="0" baseline="0" noProof="0" dirty="0">
                <a:ln>
                  <a:noFill/>
                </a:ln>
                <a:solidFill>
                  <a:schemeClr val="bg1"/>
                </a:solidFill>
                <a:effectLst/>
                <a:uLnTx/>
                <a:uFillTx/>
              </a:rPr>
              <a:t> Evidence from measurements &amp; models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1" i="0"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1" u="none" strike="noStrike" kern="0" cap="none" spc="0" normalizeH="0" baseline="0" noProof="0" dirty="0">
              <a:ln>
                <a:noFill/>
              </a:ln>
              <a:solidFill>
                <a:schemeClr val="bg1"/>
              </a:solidFill>
              <a:effectLst/>
              <a:uLnTx/>
              <a:uFillTx/>
            </a:endParaRPr>
          </a:p>
        </p:txBody>
      </p:sp>
      <p:cxnSp>
        <p:nvCxnSpPr>
          <p:cNvPr id="6" name="Straight Arrow Connector 5"/>
          <p:cNvCxnSpPr/>
          <p:nvPr/>
        </p:nvCxnSpPr>
        <p:spPr>
          <a:xfrm flipV="1">
            <a:off x="990600" y="3269922"/>
            <a:ext cx="3399971" cy="56642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81400" y="3836350"/>
            <a:ext cx="5145314" cy="1908215"/>
          </a:xfrm>
          <a:prstGeom prst="rect">
            <a:avLst/>
          </a:prstGeom>
          <a:noFill/>
          <a:ln>
            <a:solidFill>
              <a:srgbClr val="FFFF00"/>
            </a:solidFill>
          </a:ln>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        </a:t>
            </a:r>
            <a:r>
              <a:rPr kumimoji="0" lang="en-US" sz="2400" b="1" i="0" u="none" strike="noStrike" kern="0" cap="none" spc="0" normalizeH="0" baseline="0" noProof="0" dirty="0">
                <a:ln>
                  <a:noFill/>
                </a:ln>
                <a:solidFill>
                  <a:schemeClr val="bg1"/>
                </a:solidFill>
                <a:effectLst/>
                <a:uLnTx/>
                <a:uFillTx/>
              </a:rPr>
              <a:t>From 1950-2006</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a:p>
            <a:pPr marL="742950" marR="0" lvl="1" indent="-285750" algn="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chemeClr val="bg1"/>
                </a:solidFill>
                <a:effectLst/>
                <a:uLnTx/>
                <a:uFillTx/>
              </a:rPr>
              <a:t> +1ºF over all temperature increase</a:t>
            </a:r>
          </a:p>
          <a:p>
            <a:pPr marL="742950" marR="0" lvl="1" indent="-285750" algn="r"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1800" b="0" i="0" u="none" strike="noStrike" kern="0" cap="none" spc="0" normalizeH="0" baseline="0" noProof="0" dirty="0">
              <a:ln>
                <a:noFill/>
              </a:ln>
              <a:solidFill>
                <a:schemeClr val="bg1"/>
              </a:solidFill>
              <a:effectLst/>
              <a:uLnTx/>
              <a:uFillTx/>
            </a:endParaRPr>
          </a:p>
          <a:p>
            <a:pPr marL="742950" marR="0" lvl="1" indent="-285750" algn="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0" cap="none" spc="0" normalizeH="0" baseline="0" noProof="0" dirty="0">
                <a:ln>
                  <a:noFill/>
                </a:ln>
                <a:solidFill>
                  <a:srgbClr val="FFFF00"/>
                </a:solidFill>
                <a:effectLst/>
                <a:uLnTx/>
                <a:uFillTx/>
              </a:rPr>
              <a:t>+2 - 2.5ºF  increase in NW Wisconsin.</a:t>
            </a:r>
            <a:r>
              <a:rPr kumimoji="0" lang="en-US" sz="2000" b="0" i="0" u="none" strike="noStrike" kern="0" cap="none" spc="0" normalizeH="0" baseline="0" noProof="0" dirty="0">
                <a:ln>
                  <a:noFill/>
                </a:ln>
                <a:solidFill>
                  <a:srgbClr val="FFFF00"/>
                </a:solidFill>
                <a:effectLst/>
                <a:uLnTx/>
                <a:uFillTx/>
              </a:rPr>
              <a:t>				</a:t>
            </a:r>
          </a:p>
        </p:txBody>
      </p:sp>
      <p:sp>
        <p:nvSpPr>
          <p:cNvPr id="3" name="TextBox 2"/>
          <p:cNvSpPr txBox="1"/>
          <p:nvPr/>
        </p:nvSpPr>
        <p:spPr>
          <a:xfrm>
            <a:off x="4953000" y="2121976"/>
            <a:ext cx="3940951" cy="954107"/>
          </a:xfrm>
          <a:prstGeom prst="rect">
            <a:avLst/>
          </a:prstGeom>
          <a:noFill/>
        </p:spPr>
        <p:txBody>
          <a:bodyPr wrap="square" rtlCol="0">
            <a:spAutoFit/>
          </a:bodyPr>
          <a:lstStyle/>
          <a:p>
            <a:r>
              <a:rPr lang="en-US" sz="2800" b="1" dirty="0" smtClean="0">
                <a:solidFill>
                  <a:srgbClr val="FFC000"/>
                </a:solidFill>
              </a:rPr>
              <a:t>1. HISTORIC EVIDENCE based on recorded facts </a:t>
            </a:r>
            <a:endParaRPr lang="en-US" sz="2800" b="1" dirty="0">
              <a:solidFill>
                <a:srgbClr val="FFC000"/>
              </a:solidFill>
            </a:endParaRPr>
          </a:p>
        </p:txBody>
      </p:sp>
    </p:spTree>
    <p:extLst>
      <p:ext uri="{BB962C8B-B14F-4D97-AF65-F5344CB8AC3E}">
        <p14:creationId xmlns:p14="http://schemas.microsoft.com/office/powerpoint/2010/main" val="919923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hrinkthatfootprint.com/wp-content/uploads/2008/08/IPCCscenario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8510" y="1345420"/>
            <a:ext cx="5307330" cy="39313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00200" y="304800"/>
            <a:ext cx="57912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9900"/>
                </a:solidFill>
                <a:effectLst/>
                <a:uLnTx/>
                <a:uFillTx/>
              </a:rPr>
              <a:t>2. CLIMATE </a:t>
            </a:r>
            <a:r>
              <a:rPr kumimoji="0" lang="en-US" sz="2800" b="1" i="0" u="none" strike="noStrike" kern="0" cap="none" spc="0" normalizeH="0" baseline="0" noProof="0" dirty="0">
                <a:ln>
                  <a:noFill/>
                </a:ln>
                <a:solidFill>
                  <a:srgbClr val="FF9900"/>
                </a:solidFill>
                <a:effectLst/>
                <a:uLnTx/>
                <a:uFillTx/>
              </a:rPr>
              <a:t>PROJECTIONS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C000"/>
                </a:solidFill>
                <a:effectLst/>
                <a:uLnTx/>
                <a:uFillTx/>
              </a:rPr>
              <a:t>based on computer modelling</a:t>
            </a:r>
          </a:p>
        </p:txBody>
      </p:sp>
      <p:sp>
        <p:nvSpPr>
          <p:cNvPr id="3" name="TextBox 2"/>
          <p:cNvSpPr txBox="1"/>
          <p:nvPr/>
        </p:nvSpPr>
        <p:spPr>
          <a:xfrm>
            <a:off x="1600200" y="5486400"/>
            <a:ext cx="5943600" cy="923330"/>
          </a:xfrm>
          <a:prstGeom prst="rect">
            <a:avLst/>
          </a:prstGeom>
          <a:noFill/>
        </p:spPr>
        <p:txBody>
          <a:bodyPr wrap="square" rtlCol="0">
            <a:spAutoFit/>
          </a:bodyPr>
          <a:lstStyle/>
          <a:p>
            <a:pPr algn="ctr"/>
            <a:r>
              <a:rPr lang="en-US" dirty="0" smtClean="0">
                <a:solidFill>
                  <a:schemeClr val="bg1"/>
                </a:solidFill>
              </a:rPr>
              <a:t>The G-WOW model and curriculum uses the A1B climate scenario, a “middle of the road” scenario where carbon emissions remain similar to today’s. </a:t>
            </a:r>
          </a:p>
        </p:txBody>
      </p:sp>
    </p:spTree>
    <p:extLst>
      <p:ext uri="{BB962C8B-B14F-4D97-AF65-F5344CB8AC3E}">
        <p14:creationId xmlns:p14="http://schemas.microsoft.com/office/powerpoint/2010/main" val="36698099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p:cNvSpPr txBox="1"/>
          <p:nvPr/>
        </p:nvSpPr>
        <p:spPr>
          <a:xfrm>
            <a:off x="570703" y="514107"/>
            <a:ext cx="8167874" cy="523220"/>
          </a:xfrm>
          <a:prstGeom prst="rect">
            <a:avLst/>
          </a:prstGeom>
          <a:noFill/>
        </p:spPr>
        <p:txBody>
          <a:bodyPr wrap="square" rtlCol="0">
            <a:spAutoFit/>
          </a:bodyPr>
          <a:lstStyle/>
          <a:p>
            <a:pPr algn="ctr"/>
            <a:r>
              <a:rPr lang="en-US" sz="2800" b="1" dirty="0">
                <a:solidFill>
                  <a:srgbClr val="FFFF00"/>
                </a:solidFill>
              </a:rPr>
              <a:t>G-WOW Project Partners</a:t>
            </a:r>
            <a:endParaRPr lang="en-US" sz="2800" b="1" dirty="0">
              <a:solidFill>
                <a:srgbClr val="FFFF00"/>
              </a:solidFill>
              <a:effectLst>
                <a:outerShdw blurRad="38100" dist="38100" dir="2700000" algn="tl">
                  <a:srgbClr val="000000">
                    <a:alpha val="43137"/>
                  </a:srgbClr>
                </a:outerShdw>
              </a:effectLst>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5762" y="1605484"/>
            <a:ext cx="1385660" cy="854598"/>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9134" y="1407296"/>
            <a:ext cx="1311992" cy="1228796"/>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703" y="1473587"/>
            <a:ext cx="841231" cy="1047114"/>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7218" y="1581459"/>
            <a:ext cx="1024684" cy="1007191"/>
          </a:xfrm>
          <a:prstGeom prst="rect">
            <a:avLst/>
          </a:prstGeom>
        </p:spPr>
      </p:pic>
      <p:sp>
        <p:nvSpPr>
          <p:cNvPr id="14" name="TextBox 13"/>
          <p:cNvSpPr txBox="1"/>
          <p:nvPr/>
        </p:nvSpPr>
        <p:spPr>
          <a:xfrm>
            <a:off x="434020" y="3383803"/>
            <a:ext cx="8153399" cy="1846659"/>
          </a:xfrm>
          <a:prstGeom prst="rect">
            <a:avLst/>
          </a:prstGeom>
          <a:noFill/>
        </p:spPr>
        <p:txBody>
          <a:bodyPr wrap="square" rtlCol="0">
            <a:spAutoFit/>
          </a:bodyPr>
          <a:lstStyle/>
          <a:p>
            <a:pPr algn="ctr"/>
            <a:r>
              <a:rPr lang="en-US" b="1" dirty="0">
                <a:solidFill>
                  <a:schemeClr val="bg1">
                    <a:lumMod val="75000"/>
                  </a:schemeClr>
                </a:solidFill>
                <a:latin typeface="Arial" pitchFamily="34" charset="0"/>
                <a:cs typeface="Arial" pitchFamily="34" charset="0"/>
              </a:rPr>
              <a:t>Additional support </a:t>
            </a:r>
          </a:p>
          <a:p>
            <a:pPr algn="ctr"/>
            <a:endParaRPr lang="en-US" sz="2400" b="1" dirty="0">
              <a:solidFill>
                <a:schemeClr val="bg1"/>
              </a:solidFill>
              <a:latin typeface="Arial" pitchFamily="34" charset="0"/>
              <a:cs typeface="Arial" pitchFamily="34" charset="0"/>
            </a:endParaRPr>
          </a:p>
          <a:p>
            <a:pPr algn="ctr"/>
            <a:endParaRPr lang="en-US" sz="2400" b="1" dirty="0">
              <a:solidFill>
                <a:schemeClr val="bg1"/>
              </a:solidFill>
              <a:latin typeface="Arial" pitchFamily="34" charset="0"/>
              <a:cs typeface="Arial" pitchFamily="34" charset="0"/>
            </a:endParaRPr>
          </a:p>
          <a:p>
            <a:pPr algn="ctr"/>
            <a:endParaRPr lang="en-US" sz="2400" b="1" dirty="0">
              <a:solidFill>
                <a:schemeClr val="bg1"/>
              </a:solidFill>
              <a:latin typeface="Arial" pitchFamily="34" charset="0"/>
              <a:cs typeface="Arial" pitchFamily="34" charset="0"/>
            </a:endParaRPr>
          </a:p>
          <a:p>
            <a:pPr algn="ctr"/>
            <a:endParaRPr lang="en-US" sz="2400" b="1" dirty="0">
              <a:solidFill>
                <a:schemeClr val="bg1"/>
              </a:solidFill>
              <a:latin typeface="Arial" pitchFamily="34" charset="0"/>
              <a:cs typeface="Arial" pitchFamily="34" charset="0"/>
            </a:endParaRPr>
          </a:p>
        </p:txBody>
      </p:sp>
      <p:pic>
        <p:nvPicPr>
          <p:cNvPr id="16" name="rg_hi" descr="https://encrypted-tbn2.gstatic.com/images?q=tbn:ANd9GcSfzL_vZ9mGr5188vMTGX6LjFFykqarntepteWIUKdidkjVib3L8Q">
            <a:hlinkClick r:id="rId7"/>
          </p:cNvPr>
          <p:cNvPicPr/>
          <p:nvPr/>
        </p:nvPicPr>
        <p:blipFill rotWithShape="1">
          <a:blip r:embed="rId8">
            <a:extLst>
              <a:ext uri="{28A0092B-C50C-407E-A947-70E740481C1C}">
                <a14:useLocalDpi xmlns:a14="http://schemas.microsoft.com/office/drawing/2010/main" val="0"/>
              </a:ext>
            </a:extLst>
          </a:blip>
          <a:srcRect l="11224" r="8971"/>
          <a:stretch/>
        </p:blipFill>
        <p:spPr bwMode="auto">
          <a:xfrm>
            <a:off x="538466" y="3964491"/>
            <a:ext cx="1371600" cy="685284"/>
          </a:xfrm>
          <a:prstGeom prst="rect">
            <a:avLst/>
          </a:prstGeom>
          <a:noFill/>
          <a:ln>
            <a:noFill/>
          </a:ln>
        </p:spPr>
      </p:pic>
      <p:pic>
        <p:nvPicPr>
          <p:cNvPr id="17" name="Picture 16" descr="Wisconsin Initiative on Climate Change Adaptation (WICCI)"/>
          <p:cNvPicPr/>
          <p:nvPr/>
        </p:nvPicPr>
        <p:blipFill>
          <a:blip r:embed="rId9">
            <a:extLst>
              <a:ext uri="{28A0092B-C50C-407E-A947-70E740481C1C}">
                <a14:useLocalDpi xmlns:a14="http://schemas.microsoft.com/office/drawing/2010/main" val="0"/>
              </a:ext>
            </a:extLst>
          </a:blip>
          <a:srcRect/>
          <a:stretch>
            <a:fillRect/>
          </a:stretch>
        </p:blipFill>
        <p:spPr bwMode="auto">
          <a:xfrm>
            <a:off x="2473681" y="3890264"/>
            <a:ext cx="1141333" cy="946985"/>
          </a:xfrm>
          <a:prstGeom prst="rect">
            <a:avLst/>
          </a:prstGeom>
          <a:noFill/>
          <a:ln>
            <a:noFill/>
          </a:ln>
        </p:spPr>
      </p:pic>
      <p:pic>
        <p:nvPicPr>
          <p:cNvPr id="18" name="Picture 17"/>
          <p:cNvPicPr/>
          <p:nvPr/>
        </p:nvPicPr>
        <p:blipFill>
          <a:blip r:embed="rId10" cstate="print">
            <a:extLst>
              <a:ext uri="{28A0092B-C50C-407E-A947-70E740481C1C}">
                <a14:useLocalDpi xmlns:a14="http://schemas.microsoft.com/office/drawing/2010/main" val="0"/>
              </a:ext>
            </a:extLst>
          </a:blip>
          <a:stretch>
            <a:fillRect/>
          </a:stretch>
        </p:blipFill>
        <p:spPr>
          <a:xfrm>
            <a:off x="4043144" y="3899289"/>
            <a:ext cx="1023971" cy="815689"/>
          </a:xfrm>
          <a:prstGeom prst="rect">
            <a:avLst/>
          </a:prstGeom>
        </p:spPr>
      </p:pic>
      <p:sp>
        <p:nvSpPr>
          <p:cNvPr id="12" name="TextBox 11"/>
          <p:cNvSpPr txBox="1"/>
          <p:nvPr/>
        </p:nvSpPr>
        <p:spPr>
          <a:xfrm>
            <a:off x="386406" y="5115289"/>
            <a:ext cx="8153399" cy="369332"/>
          </a:xfrm>
          <a:prstGeom prst="rect">
            <a:avLst/>
          </a:prstGeom>
          <a:noFill/>
        </p:spPr>
        <p:txBody>
          <a:bodyPr wrap="square" rtlCol="0">
            <a:spAutoFit/>
          </a:bodyPr>
          <a:lstStyle/>
          <a:p>
            <a:pPr algn="ctr"/>
            <a:r>
              <a:rPr lang="en-US" b="1" dirty="0">
                <a:solidFill>
                  <a:schemeClr val="bg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Funding</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3"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32680" y="4032769"/>
            <a:ext cx="1928687" cy="548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9042" y="5964287"/>
            <a:ext cx="2712965" cy="39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p:nvPr/>
        </p:nvPicPr>
        <p:blipFill>
          <a:blip r:embed="rId13" cstate="print">
            <a:extLst>
              <a:ext uri="{28A0092B-C50C-407E-A947-70E740481C1C}">
                <a14:useLocalDpi xmlns:a14="http://schemas.microsoft.com/office/drawing/2010/main" val="0"/>
              </a:ext>
            </a:extLst>
          </a:blip>
          <a:stretch>
            <a:fillRect/>
          </a:stretch>
        </p:blipFill>
        <p:spPr>
          <a:xfrm>
            <a:off x="2033815" y="5675346"/>
            <a:ext cx="879731" cy="861853"/>
          </a:xfrm>
          <a:prstGeom prst="rect">
            <a:avLst/>
          </a:prstGeom>
        </p:spPr>
      </p:pic>
      <p:pic>
        <p:nvPicPr>
          <p:cNvPr id="51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87848" y="5743531"/>
            <a:ext cx="1050729" cy="77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www.getfacts.wisc.edu/images/uw_extension.gif"/>
          <p:cNvPicPr>
            <a:picLocks noChangeAspect="1" noChangeArrowheads="1"/>
          </p:cNvPicPr>
          <p:nvPr/>
        </p:nvPicPr>
        <p:blipFill rotWithShape="1">
          <a:blip r:embed="rId15">
            <a:extLst>
              <a:ext uri="{28A0092B-C50C-407E-A947-70E740481C1C}">
                <a14:useLocalDpi xmlns:a14="http://schemas.microsoft.com/office/drawing/2010/main" val="0"/>
              </a:ext>
            </a:extLst>
          </a:blip>
          <a:srcRect t="14314" b="18796"/>
          <a:stretch/>
        </p:blipFill>
        <p:spPr bwMode="auto">
          <a:xfrm>
            <a:off x="1650143" y="1690101"/>
            <a:ext cx="1905000" cy="6631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www.sanhujinka.org/wp-content/uploads/2013/05/nasa-logo-png.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60849" y="5722660"/>
            <a:ext cx="820934" cy="8209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dltcc.edu/wp-lib/wp-content/themes/fdltcc/images/siteLogo-cs.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99579" y="3995507"/>
            <a:ext cx="1586643" cy="6898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0703" y="5651688"/>
            <a:ext cx="909167" cy="909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24290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7269" y="1141238"/>
            <a:ext cx="1673061" cy="1583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00600" y="562216"/>
            <a:ext cx="442903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chemeClr val="bg1"/>
                </a:solidFill>
                <a:effectLst/>
                <a:uLnTx/>
                <a:uFillTx/>
              </a:rPr>
              <a:t>Based on A1B “middle of the road” scenario</a:t>
            </a:r>
          </a:p>
        </p:txBody>
      </p:sp>
      <p:sp>
        <p:nvSpPr>
          <p:cNvPr id="6" name="TextBox 5"/>
          <p:cNvSpPr txBox="1"/>
          <p:nvPr/>
        </p:nvSpPr>
        <p:spPr>
          <a:xfrm>
            <a:off x="1345705" y="1609987"/>
            <a:ext cx="4500418" cy="67710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OVERALL WARMING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FFFF00"/>
                </a:solidFill>
                <a:effectLst/>
                <a:uLnTx/>
                <a:uFillTx/>
              </a:rPr>
              <a:t>Change in Average Annual Temps +4-9ºF</a:t>
            </a:r>
          </a:p>
        </p:txBody>
      </p:sp>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5881" y="2971800"/>
            <a:ext cx="1735838" cy="1682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66459" y="3120461"/>
            <a:ext cx="5658910"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WARMER WINTERS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FFFF00"/>
                </a:solidFill>
                <a:effectLst/>
                <a:uLnTx/>
                <a:uFillTx/>
              </a:rPr>
              <a:t>Decrease in Frequency of Cold Nights- </a:t>
            </a:r>
            <a:endParaRPr kumimoji="0" lang="en-US" b="1" i="0" u="none" strike="noStrike" kern="0" cap="none" spc="0" normalizeH="0" baseline="0" noProof="0" dirty="0" smtClean="0">
              <a:ln>
                <a:noFill/>
              </a:ln>
              <a:solidFill>
                <a:srgbClr val="FFFF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srgbClr val="FFFF00"/>
                </a:solidFill>
                <a:effectLst/>
                <a:uLnTx/>
                <a:uFillTx/>
              </a:rPr>
              <a:t>esp</a:t>
            </a:r>
            <a:r>
              <a:rPr kumimoji="0" lang="en-US" b="1" i="0" u="none" strike="noStrike" kern="0" cap="none" spc="0" normalizeH="0" baseline="0" noProof="0" dirty="0">
                <a:ln>
                  <a:noFill/>
                </a:ln>
                <a:solidFill>
                  <a:srgbClr val="FFFF00"/>
                </a:solidFill>
                <a:effectLst/>
                <a:uLnTx/>
                <a:uFillTx/>
              </a:rPr>
              <a:t>. Northern Wisconsin</a:t>
            </a:r>
          </a:p>
        </p:txBody>
      </p:sp>
      <p:sp>
        <p:nvSpPr>
          <p:cNvPr id="10" name="TextBox 9"/>
          <p:cNvSpPr txBox="1"/>
          <p:nvPr/>
        </p:nvSpPr>
        <p:spPr>
          <a:xfrm>
            <a:off x="304800" y="4915848"/>
            <a:ext cx="6277429" cy="14773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MORE  EXTREME WEATHER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FFFF00"/>
                </a:solidFill>
                <a:effectLst/>
                <a:uLnTx/>
                <a:uFillTx/>
              </a:rPr>
              <a:t>Up to 4.5 inch annual mean increase in precip</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00"/>
                </a:solidFill>
                <a:effectLst/>
                <a:uLnTx/>
                <a:uFillTx/>
              </a:rPr>
              <a:t> </a:t>
            </a:r>
            <a:r>
              <a:rPr kumimoji="0" lang="en-US" b="1" i="0" u="none" strike="noStrike" kern="0" cap="none" spc="0" normalizeH="0" baseline="0" noProof="0" dirty="0">
                <a:ln>
                  <a:noFill/>
                </a:ln>
                <a:solidFill>
                  <a:srgbClr val="FFFF00"/>
                </a:solidFill>
                <a:effectLst/>
                <a:uLnTx/>
                <a:uFillTx/>
              </a:rPr>
              <a:t>25% increase in the frequency of 2-inch or greater rainfall events</a:t>
            </a:r>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4915848"/>
            <a:ext cx="1677941" cy="1658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2229" y="4908591"/>
            <a:ext cx="1850389" cy="1700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3100" y="124072"/>
            <a:ext cx="8534400" cy="80021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00"/>
                </a:solidFill>
                <a:effectLst/>
                <a:uLnTx/>
                <a:uFillTx/>
              </a:rPr>
              <a:t>WISCONSIN</a:t>
            </a:r>
            <a:endParaRPr kumimoji="0" lang="en-US" sz="2800" b="1" i="0" u="none" strike="noStrike" kern="0" cap="none" spc="0" normalizeH="0" baseline="0" noProof="0" dirty="0">
              <a:ln>
                <a:noFill/>
              </a:ln>
              <a:solidFill>
                <a:srgbClr val="FFFF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CLIMATE PROJECTIONS (1980-2055)                  </a:t>
            </a:r>
          </a:p>
        </p:txBody>
      </p:sp>
      <p:pic>
        <p:nvPicPr>
          <p:cNvPr id="3" name="Picture 2"/>
          <p:cNvPicPr>
            <a:picLocks noChangeAspect="1"/>
          </p:cNvPicPr>
          <p:nvPr/>
        </p:nvPicPr>
        <p:blipFill>
          <a:blip r:embed="rId7"/>
          <a:stretch>
            <a:fillRect/>
          </a:stretch>
        </p:blipFill>
        <p:spPr>
          <a:xfrm>
            <a:off x="0" y="0"/>
            <a:ext cx="4145639" cy="749873"/>
          </a:xfrm>
          <a:prstGeom prst="rect">
            <a:avLst/>
          </a:prstGeom>
        </p:spPr>
      </p:pic>
    </p:spTree>
    <p:extLst>
      <p:ext uri="{BB962C8B-B14F-4D97-AF65-F5344CB8AC3E}">
        <p14:creationId xmlns:p14="http://schemas.microsoft.com/office/powerpoint/2010/main" val="17261425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126"/>
                                        </p:tgtEl>
                                        <p:attrNameLst>
                                          <p:attrName>style.visibility</p:attrName>
                                        </p:attrNameLst>
                                      </p:cBhvr>
                                      <p:to>
                                        <p:strVal val="hidden"/>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5125"/>
                                        </p:tgtEl>
                                        <p:attrNameLst>
                                          <p:attrName>style.visibility</p:attrName>
                                        </p:attrNameLst>
                                      </p:cBhvr>
                                      <p:to>
                                        <p:strVal val="visible"/>
                                      </p:to>
                                    </p:set>
                                    <p:animEffect transition="in" filter="wipe(left)">
                                      <p:cBhvr>
                                        <p:cTn id="10"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914400" y="394985"/>
            <a:ext cx="731520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rPr>
              <a:t>CLIMATE WINNERS &amp; LOSERS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264910"/>
            <a:ext cx="2438400" cy="3251200"/>
          </a:xfrm>
          <a:prstGeom prst="rect">
            <a:avLst/>
          </a:prstGeom>
        </p:spPr>
      </p:pic>
      <p:sp>
        <p:nvSpPr>
          <p:cNvPr id="4" name="TextBox 3"/>
          <p:cNvSpPr txBox="1"/>
          <p:nvPr/>
        </p:nvSpPr>
        <p:spPr>
          <a:xfrm>
            <a:off x="457200" y="4724400"/>
            <a:ext cx="8067675" cy="193899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00"/>
                </a:solidFill>
                <a:effectLst/>
                <a:uLnTx/>
                <a:uFillTx/>
              </a:rPr>
              <a:t>Climate change will affect the habitat conditions that species depend 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00"/>
                </a:solidFill>
                <a:effectLst/>
                <a:uLnTx/>
                <a:uFillTx/>
              </a:rPr>
              <a:t>to thrive and survive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CFF99"/>
                </a:solidFill>
                <a:effectLst/>
                <a:uLnTx/>
                <a:uFillTx/>
              </a:rPr>
              <a:t>We depend on the sustainability of these species for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CFF99"/>
                </a:solidFill>
                <a:effectLst/>
                <a:uLnTx/>
                <a:uFillTx/>
              </a:rPr>
              <a:t>supporting our cultures and economies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lumMod val="95000"/>
                </a:schemeClr>
              </a:solidFill>
              <a:effectLst/>
              <a:uLnTx/>
              <a:uFillTx/>
            </a:endParaRPr>
          </a:p>
        </p:txBody>
      </p:sp>
    </p:spTree>
    <p:extLst>
      <p:ext uri="{BB962C8B-B14F-4D97-AF65-F5344CB8AC3E}">
        <p14:creationId xmlns:p14="http://schemas.microsoft.com/office/powerpoint/2010/main" val="1036991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22121" y="1167124"/>
            <a:ext cx="195661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Cultural Practice</a:t>
            </a:r>
          </a:p>
        </p:txBody>
      </p:sp>
      <p:sp>
        <p:nvSpPr>
          <p:cNvPr id="6" name="TextBox 5"/>
          <p:cNvSpPr txBox="1"/>
          <p:nvPr/>
        </p:nvSpPr>
        <p:spPr>
          <a:xfrm>
            <a:off x="2245610" y="3642981"/>
            <a:ext cx="3283860" cy="1200329"/>
          </a:xfrm>
          <a:prstGeom prst="rect">
            <a:avLst/>
          </a:prstGeom>
          <a:noFill/>
          <a:ln>
            <a:solidFill>
              <a:srgbClr val="CCFF99"/>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1" u="none" strike="noStrike" kern="0" cap="none" spc="0" normalizeH="0" baseline="0" noProof="0" dirty="0">
                <a:ln>
                  <a:noFill/>
                </a:ln>
                <a:solidFill>
                  <a:srgbClr val="00FFFF"/>
                </a:solidFill>
                <a:effectLst/>
                <a:uLnTx/>
                <a:uFillTx/>
              </a:rPr>
              <a:t>What habitat conditions </a:t>
            </a:r>
            <a:r>
              <a:rPr lang="en-US" i="1" kern="0" dirty="0">
                <a:solidFill>
                  <a:srgbClr val="00FFFF"/>
                </a:solidFill>
              </a:rPr>
              <a:t>are required for</a:t>
            </a:r>
            <a:r>
              <a:rPr kumimoji="0" lang="en-US" b="0" i="1" u="none" strike="noStrike" kern="0" cap="none" spc="0" normalizeH="0" baseline="0" noProof="0" dirty="0">
                <a:ln>
                  <a:noFill/>
                </a:ln>
                <a:solidFill>
                  <a:srgbClr val="00FFFF"/>
                </a:solidFill>
                <a:effectLst/>
                <a:uLnTx/>
                <a:uFillTx/>
              </a:rPr>
              <a:t> species </a:t>
            </a:r>
            <a:r>
              <a:rPr lang="en-US" i="1" kern="0" dirty="0">
                <a:solidFill>
                  <a:srgbClr val="00FFFF"/>
                </a:solidFill>
              </a:rPr>
              <a:t>sustainability</a:t>
            </a:r>
            <a:r>
              <a:rPr kumimoji="0" lang="en-US" b="0" i="1" u="none" strike="noStrike" kern="0" cap="none" spc="0" normalizeH="0" noProof="0" dirty="0">
                <a:ln>
                  <a:noFill/>
                </a:ln>
                <a:solidFill>
                  <a:srgbClr val="00FFFF"/>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i="1" kern="0" dirty="0">
                <a:solidFill>
                  <a:srgbClr val="00FFFF"/>
                </a:solidFill>
              </a:rPr>
              <a:t>or</a:t>
            </a:r>
          </a:p>
          <a:p>
            <a:pPr marL="0" marR="0" lvl="0" indent="0" algn="ctr" defTabSz="914400" eaLnBrk="1" fontAlgn="auto" latinLnBrk="0" hangingPunct="1">
              <a:lnSpc>
                <a:spcPct val="100000"/>
              </a:lnSpc>
              <a:spcBef>
                <a:spcPts val="0"/>
              </a:spcBef>
              <a:spcAft>
                <a:spcPts val="0"/>
              </a:spcAft>
              <a:buClrTx/>
              <a:buSzTx/>
              <a:buFontTx/>
              <a:buNone/>
              <a:tabLst/>
              <a:defRPr/>
            </a:pPr>
            <a:r>
              <a:rPr lang="en-US" i="1" kern="0" dirty="0">
                <a:solidFill>
                  <a:srgbClr val="00FFFF"/>
                </a:solidFill>
              </a:rPr>
              <a:t>a</a:t>
            </a:r>
            <a:r>
              <a:rPr kumimoji="0" lang="en-US" b="0" i="1" u="none" strike="noStrike" kern="0" cap="none" spc="0" normalizeH="0" noProof="0" dirty="0">
                <a:ln>
                  <a:noFill/>
                </a:ln>
                <a:solidFill>
                  <a:srgbClr val="00FFFF"/>
                </a:solidFill>
                <a:effectLst/>
                <a:uLnTx/>
                <a:uFillTx/>
              </a:rPr>
              <a:t>re required for this practice</a:t>
            </a:r>
          </a:p>
        </p:txBody>
      </p:sp>
      <p:cxnSp>
        <p:nvCxnSpPr>
          <p:cNvPr id="7" name="Straight Arrow Connector 6"/>
          <p:cNvCxnSpPr/>
          <p:nvPr/>
        </p:nvCxnSpPr>
        <p:spPr>
          <a:xfrm>
            <a:off x="3829950" y="2856175"/>
            <a:ext cx="0" cy="701352"/>
          </a:xfrm>
          <a:prstGeom prst="straightConnector1">
            <a:avLst/>
          </a:prstGeom>
          <a:ln w="28575">
            <a:solidFill>
              <a:srgbClr val="CCFF99"/>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08138" y="267539"/>
            <a:ext cx="79248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rPr>
              <a:t>G-WOW model: </a:t>
            </a:r>
            <a:r>
              <a:rPr lang="en-US" sz="2800" b="1" kern="0" dirty="0">
                <a:solidFill>
                  <a:srgbClr val="FFFF00"/>
                </a:solidFill>
              </a:rPr>
              <a:t>integrating culture </a:t>
            </a:r>
            <a:r>
              <a:rPr kumimoji="0" lang="en-US" sz="2800" b="1" i="0" u="none" strike="noStrike" kern="0" cap="none" spc="0" normalizeH="0" noProof="0" dirty="0">
                <a:ln>
                  <a:noFill/>
                </a:ln>
                <a:solidFill>
                  <a:srgbClr val="FFFF00"/>
                </a:solidFill>
                <a:effectLst/>
                <a:uLnTx/>
                <a:uFillTx/>
              </a:rPr>
              <a:t>with science</a:t>
            </a:r>
            <a:endParaRPr kumimoji="0" lang="en-US" sz="2800" b="1" i="0" u="none" strike="noStrike" kern="0" cap="none" spc="0" normalizeH="0" baseline="0" noProof="0" dirty="0">
              <a:ln>
                <a:noFill/>
              </a:ln>
              <a:solidFill>
                <a:srgbClr val="FFFF00"/>
              </a:solidFill>
              <a:effectLst/>
              <a:uLnTx/>
              <a:uFillTx/>
            </a:endParaRPr>
          </a:p>
        </p:txBody>
      </p:sp>
      <p:sp>
        <p:nvSpPr>
          <p:cNvPr id="12" name="Right Arrow 11"/>
          <p:cNvSpPr/>
          <p:nvPr/>
        </p:nvSpPr>
        <p:spPr>
          <a:xfrm>
            <a:off x="2358568" y="2024198"/>
            <a:ext cx="492267" cy="2276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 name="Right Arrow 12"/>
          <p:cNvSpPr/>
          <p:nvPr/>
        </p:nvSpPr>
        <p:spPr>
          <a:xfrm>
            <a:off x="4602787" y="2017384"/>
            <a:ext cx="572092" cy="2276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 name="TextBox 2"/>
          <p:cNvSpPr txBox="1"/>
          <p:nvPr/>
        </p:nvSpPr>
        <p:spPr>
          <a:xfrm>
            <a:off x="296721" y="5672585"/>
            <a:ext cx="8532492"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00"/>
                </a:solidFill>
                <a:effectLst/>
                <a:uLnTx/>
                <a:uFillTx/>
              </a:rPr>
              <a:t>The</a:t>
            </a:r>
            <a:r>
              <a:rPr kumimoji="0" lang="en-US" sz="2000" b="1" i="0" u="none" strike="noStrike" kern="0" cap="none" spc="0" normalizeH="0" noProof="0" dirty="0">
                <a:ln>
                  <a:noFill/>
                </a:ln>
                <a:solidFill>
                  <a:srgbClr val="FFFF00"/>
                </a:solidFill>
                <a:effectLst/>
                <a:uLnTx/>
                <a:uFillTx/>
              </a:rPr>
              <a:t> G-WOW model links culture &amp; science through the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a:ln>
                  <a:noFill/>
                </a:ln>
                <a:solidFill>
                  <a:srgbClr val="FFFF00"/>
                </a:solidFill>
                <a:effectLst/>
                <a:uLnTx/>
                <a:uFillTx/>
              </a:rPr>
              <a:t>sustainability of species and habitat conditions </a:t>
            </a:r>
            <a:endParaRPr kumimoji="0" lang="en-US" sz="2000" b="1" i="0" u="none" strike="noStrike" kern="0" cap="none" spc="0" normalizeH="0" baseline="0" noProof="0" dirty="0">
              <a:ln>
                <a:noFill/>
              </a:ln>
              <a:solidFill>
                <a:srgbClr val="FFFF00"/>
              </a:solidFill>
              <a:effectLst/>
              <a:uLnTx/>
              <a:uFillTx/>
            </a:endParaRPr>
          </a:p>
        </p:txBody>
      </p:sp>
      <p:sp>
        <p:nvSpPr>
          <p:cNvPr id="9" name="TextBox 8"/>
          <p:cNvSpPr txBox="1"/>
          <p:nvPr/>
        </p:nvSpPr>
        <p:spPr>
          <a:xfrm>
            <a:off x="401949" y="1676356"/>
            <a:ext cx="1731651" cy="1477328"/>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What </a:t>
            </a:r>
            <a:r>
              <a:rPr kumimoji="0" lang="en-US" sz="1800" b="0" i="0" u="none" strike="noStrike" kern="0" cap="none" spc="0" normalizeH="0" baseline="0" noProof="0" dirty="0" smtClean="0">
                <a:ln>
                  <a:noFill/>
                </a:ln>
                <a:solidFill>
                  <a:schemeClr val="bg1"/>
                </a:solidFill>
                <a:effectLst/>
                <a:uLnTx/>
                <a:uFillTx/>
              </a:rPr>
              <a:t>cultural, </a:t>
            </a:r>
            <a:r>
              <a:rPr kumimoji="0" lang="en-US" sz="1800" b="0" i="0" u="none" strike="noStrike" kern="0" cap="none" spc="0" normalizeH="0" baseline="0" noProof="0" dirty="0" err="1" smtClean="0">
                <a:ln>
                  <a:noFill/>
                </a:ln>
                <a:solidFill>
                  <a:schemeClr val="bg1"/>
                </a:solidFill>
                <a:effectLst/>
                <a:uLnTx/>
                <a:uFillTx/>
              </a:rPr>
              <a:t>recreationa</a:t>
            </a:r>
            <a:r>
              <a:rPr lang="en-US" kern="0" dirty="0" smtClean="0">
                <a:solidFill>
                  <a:schemeClr val="bg1"/>
                </a:solidFill>
              </a:rPr>
              <a:t>l, </a:t>
            </a:r>
            <a:r>
              <a:rPr lang="en-US" kern="0" dirty="0" smtClean="0">
                <a:solidFill>
                  <a:schemeClr val="bg1"/>
                </a:solidFill>
              </a:rPr>
              <a:t>or business</a:t>
            </a:r>
            <a:r>
              <a:rPr kumimoji="0" lang="en-US" sz="1800" b="0" i="0" u="none" strike="noStrike" kern="0" cap="none" spc="0" normalizeH="0" baseline="0" noProof="0" dirty="0" smtClean="0">
                <a:ln>
                  <a:noFill/>
                </a:ln>
                <a:solidFill>
                  <a:schemeClr val="bg1"/>
                </a:solidFill>
                <a:effectLst/>
                <a:uLnTx/>
                <a:uFillTx/>
              </a:rPr>
              <a:t> </a:t>
            </a:r>
            <a:r>
              <a:rPr kumimoji="0" lang="en-US" sz="1800" b="0" i="0" u="none" strike="noStrike" kern="0" cap="none" spc="0" normalizeH="0" baseline="0" noProof="0" dirty="0">
                <a:ln>
                  <a:noFill/>
                </a:ln>
                <a:solidFill>
                  <a:schemeClr val="bg1"/>
                </a:solidFill>
                <a:effectLst/>
                <a:uLnTx/>
                <a:uFillTx/>
              </a:rPr>
              <a:t>practice is important to you?</a:t>
            </a:r>
          </a:p>
        </p:txBody>
      </p:sp>
      <p:sp>
        <p:nvSpPr>
          <p:cNvPr id="18" name="TextBox 17"/>
          <p:cNvSpPr txBox="1"/>
          <p:nvPr/>
        </p:nvSpPr>
        <p:spPr>
          <a:xfrm>
            <a:off x="2947070" y="1655846"/>
            <a:ext cx="1736731" cy="1200329"/>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What species is  needed to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support this practice?</a:t>
            </a:r>
          </a:p>
        </p:txBody>
      </p:sp>
      <p:sp>
        <p:nvSpPr>
          <p:cNvPr id="17" name="TextBox 16"/>
          <p:cNvSpPr txBox="1"/>
          <p:nvPr/>
        </p:nvSpPr>
        <p:spPr>
          <a:xfrm>
            <a:off x="5342630" y="1567234"/>
            <a:ext cx="3254433" cy="1200329"/>
          </a:xfrm>
          <a:prstGeom prst="rect">
            <a:avLst/>
          </a:prstGeom>
          <a:noFill/>
          <a:ln>
            <a:solidFill>
              <a:srgbClr val="FFC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What changes are you seeing in the key species or in the habitat it requires?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000"/>
              </a:solidFill>
              <a:effectLst/>
              <a:uLnTx/>
              <a:uFillTx/>
            </a:endParaRPr>
          </a:p>
        </p:txBody>
      </p:sp>
      <p:sp>
        <p:nvSpPr>
          <p:cNvPr id="19" name="TextBox 18"/>
          <p:cNvSpPr txBox="1"/>
          <p:nvPr/>
        </p:nvSpPr>
        <p:spPr>
          <a:xfrm>
            <a:off x="6475877" y="2460906"/>
            <a:ext cx="2543628" cy="1754326"/>
          </a:xfrm>
          <a:prstGeom prst="rect">
            <a:avLst/>
          </a:prstGeom>
          <a:noFill/>
          <a:ln>
            <a:solidFill>
              <a:srgbClr val="FFFF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CFF99"/>
                </a:solidFill>
                <a:effectLst/>
                <a:uLnTx/>
                <a:uFillTx/>
              </a:rPr>
              <a:t>What changes does science project </a:t>
            </a:r>
            <a:r>
              <a:rPr lang="en-US" kern="0" noProof="0" dirty="0">
                <a:solidFill>
                  <a:srgbClr val="CCFF99"/>
                </a:solidFill>
              </a:rPr>
              <a:t>will occur in </a:t>
            </a:r>
            <a:r>
              <a:rPr kumimoji="0" lang="en-US" sz="1800" b="0" i="0" u="none" strike="noStrike" kern="0" cap="none" spc="0" normalizeH="0" baseline="0" noProof="0" dirty="0">
                <a:ln>
                  <a:noFill/>
                </a:ln>
                <a:solidFill>
                  <a:srgbClr val="CCFF99"/>
                </a:solidFill>
                <a:effectLst/>
                <a:uLnTx/>
                <a:uFillTx/>
              </a:rPr>
              <a:t>environmental variables critical to supporting these habitat conditions?</a:t>
            </a:r>
            <a:endParaRPr kumimoji="0" lang="en-US" sz="1600" b="0" i="0" u="none" strike="noStrike" kern="0" cap="none" spc="0" normalizeH="0" baseline="0" noProof="0" dirty="0">
              <a:ln>
                <a:noFill/>
              </a:ln>
              <a:solidFill>
                <a:srgbClr val="CCFF99"/>
              </a:solidFill>
              <a:effectLst/>
              <a:uLnTx/>
              <a:uFillTx/>
            </a:endParaRPr>
          </a:p>
        </p:txBody>
      </p:sp>
      <p:sp>
        <p:nvSpPr>
          <p:cNvPr id="15" name="TextBox 14"/>
          <p:cNvSpPr txBox="1"/>
          <p:nvPr/>
        </p:nvSpPr>
        <p:spPr>
          <a:xfrm>
            <a:off x="2771066" y="1167124"/>
            <a:ext cx="211776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Key Species</a:t>
            </a:r>
          </a:p>
        </p:txBody>
      </p:sp>
      <p:sp>
        <p:nvSpPr>
          <p:cNvPr id="16" name="TextBox 15"/>
          <p:cNvSpPr txBox="1"/>
          <p:nvPr/>
        </p:nvSpPr>
        <p:spPr>
          <a:xfrm>
            <a:off x="5342630" y="1158591"/>
            <a:ext cx="35485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Place-based &amp; Scientific Evidence</a:t>
            </a:r>
          </a:p>
        </p:txBody>
      </p:sp>
    </p:spTree>
    <p:extLst>
      <p:ext uri="{BB962C8B-B14F-4D97-AF65-F5344CB8AC3E}">
        <p14:creationId xmlns:p14="http://schemas.microsoft.com/office/powerpoint/2010/main" val="365778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33400" y="1219200"/>
            <a:ext cx="7941565" cy="224676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C000"/>
                </a:solidFill>
              </a:rPr>
              <a:t>WHY?</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2400" b="1" kern="0" dirty="0">
              <a:solidFill>
                <a:srgbClr val="FFC000"/>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C000"/>
                </a:solidFill>
                <a:effectLst/>
                <a:uLnTx/>
                <a:uFillTx/>
              </a:rPr>
              <a:t>The Lake Superior Ojibwe have relied on the sustainability of</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C000"/>
                </a:solidFill>
                <a:effectLst/>
                <a:uLnTx/>
                <a:uFillTx/>
              </a:rPr>
              <a:t> plant and animal species for generations to support subsistence, cultural, and spiritual practices or “lifeways”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p:txBody>
      </p:sp>
      <p:pic>
        <p:nvPicPr>
          <p:cNvPr id="5" name="Picture 6" descr="http://ojibwe.lib.umn.edu/sites/default/files/imagecache/collection_full_page/collections/149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371600" y="3124200"/>
            <a:ext cx="2659451" cy="1886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8" descr="http://ojibwe.lib.umn.edu/sites/default/files/imagecache/collection_full_page/collections/ricing000694JPG.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5378" t="5893" r="1751" b="6649"/>
          <a:stretch/>
        </p:blipFill>
        <p:spPr bwMode="auto">
          <a:xfrm flipH="1">
            <a:off x="4724400" y="3119120"/>
            <a:ext cx="2891722" cy="17822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2621" y="417124"/>
            <a:ext cx="845819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chemeClr val="bg1"/>
                </a:solidFill>
                <a:effectLst/>
                <a:uLnTx/>
                <a:uFillTx/>
              </a:rPr>
              <a:t>The G-WOW model uses place-based climate impacts on Ojibwe cultural practices as </a:t>
            </a:r>
            <a:r>
              <a:rPr lang="en-US" sz="2000" b="1" i="1" kern="0" noProof="0" dirty="0" smtClean="0">
                <a:solidFill>
                  <a:schemeClr val="bg1"/>
                </a:solidFill>
              </a:rPr>
              <a:t>a baseline </a:t>
            </a:r>
            <a:r>
              <a:rPr kumimoji="0" lang="en-US" sz="2000" b="1" i="1" u="sng" strike="noStrike" kern="0" cap="none" spc="0" normalizeH="0" baseline="0" noProof="0" dirty="0" smtClean="0">
                <a:ln>
                  <a:noFill/>
                </a:ln>
                <a:solidFill>
                  <a:schemeClr val="bg1"/>
                </a:solidFill>
                <a:effectLst/>
                <a:uLnTx/>
                <a:uFillTx/>
              </a:rPr>
              <a:t>indicator</a:t>
            </a:r>
            <a:r>
              <a:rPr kumimoji="0" lang="en-US" sz="2000" b="1" i="0" u="none" strike="noStrike" kern="0" cap="none" spc="0" normalizeH="0" baseline="0" noProof="0" dirty="0" smtClean="0">
                <a:ln>
                  <a:noFill/>
                </a:ln>
                <a:solidFill>
                  <a:schemeClr val="bg1"/>
                </a:solidFill>
                <a:effectLst/>
                <a:uLnTx/>
                <a:uFillTx/>
              </a:rPr>
              <a:t> </a:t>
            </a:r>
            <a:r>
              <a:rPr kumimoji="0" lang="en-US" sz="2000" b="1" i="1" u="none" strike="noStrike" kern="0" cap="none" spc="0" normalizeH="0" baseline="0" noProof="0" dirty="0">
                <a:ln>
                  <a:noFill/>
                </a:ln>
                <a:solidFill>
                  <a:schemeClr val="bg1"/>
                </a:solidFill>
                <a:effectLst/>
                <a:uLnTx/>
                <a:uFillTx/>
              </a:rPr>
              <a:t>of a changing climate for all cultures.</a:t>
            </a:r>
          </a:p>
        </p:txBody>
      </p:sp>
      <p:sp>
        <p:nvSpPr>
          <p:cNvPr id="3" name="TextBox 2"/>
          <p:cNvSpPr txBox="1"/>
          <p:nvPr/>
        </p:nvSpPr>
        <p:spPr>
          <a:xfrm>
            <a:off x="1219200" y="5410200"/>
            <a:ext cx="6945042"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CCFF99"/>
                </a:solidFill>
                <a:effectLst/>
                <a:uLnTx/>
                <a:uFillTx/>
              </a:rPr>
              <a:t>Traditional or “tribal” ecological knowledge (TEK)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CCFF99"/>
                </a:solidFill>
                <a:effectLst/>
                <a:uLnTx/>
                <a:uFillTx/>
              </a:rPr>
              <a:t>of natural systems provides long term place-based indicators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CCFF99"/>
                </a:solidFill>
                <a:effectLst/>
                <a:uLnTx/>
                <a:uFillTx/>
              </a:rPr>
              <a:t>of change </a:t>
            </a:r>
            <a:r>
              <a:rPr lang="en-US" b="1" i="1" kern="0" dirty="0">
                <a:solidFill>
                  <a:srgbClr val="CCFF99"/>
                </a:solidFill>
              </a:rPr>
              <a:t>that </a:t>
            </a:r>
            <a:r>
              <a:rPr kumimoji="0" lang="en-US" sz="1800" b="1" i="1" u="none" strike="noStrike" kern="0" cap="none" spc="0" normalizeH="0" baseline="0" noProof="0" dirty="0">
                <a:ln>
                  <a:noFill/>
                </a:ln>
                <a:solidFill>
                  <a:srgbClr val="CCFF99"/>
                </a:solidFill>
                <a:effectLst/>
                <a:uLnTx/>
                <a:uFillTx/>
              </a:rPr>
              <a:t>can reduce the influence of weather variability when evaluating place-based evidence</a:t>
            </a:r>
          </a:p>
        </p:txBody>
      </p:sp>
    </p:spTree>
    <p:extLst>
      <p:ext uri="{BB962C8B-B14F-4D97-AF65-F5344CB8AC3E}">
        <p14:creationId xmlns:p14="http://schemas.microsoft.com/office/powerpoint/2010/main" val="14843337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6" descr="http://www.turtletrack.org/Issues03/Co11012003/Art/WildRiceHarves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939" y="905403"/>
            <a:ext cx="2510705" cy="19039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788"/>
          <a:stretch/>
        </p:blipFill>
        <p:spPr>
          <a:xfrm>
            <a:off x="6234710" y="4993082"/>
            <a:ext cx="2666727" cy="1726761"/>
          </a:xfrm>
          <a:prstGeom prst="rect">
            <a:avLst/>
          </a:prstGeom>
          <a:ln>
            <a:noFill/>
          </a:ln>
          <a:effectLst>
            <a:softEdge rad="112500"/>
          </a:effectLst>
        </p:spPr>
      </p:pic>
      <p:sp>
        <p:nvSpPr>
          <p:cNvPr id="4" name="TextBox 3"/>
          <p:cNvSpPr txBox="1"/>
          <p:nvPr/>
        </p:nvSpPr>
        <p:spPr>
          <a:xfrm>
            <a:off x="334617" y="1565054"/>
            <a:ext cx="550454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Wild rice harvesting</a:t>
            </a:r>
            <a:r>
              <a:rPr kumimoji="0" lang="en-US" sz="2000" b="0" i="0" u="none" strike="noStrike" kern="0" cap="none" spc="0" normalizeH="0" baseline="0" noProof="0" dirty="0">
                <a:ln>
                  <a:noFill/>
                </a:ln>
                <a:solidFill>
                  <a:prstClr val="white"/>
                </a:solidFill>
                <a:effectLst/>
                <a:uLnTx/>
                <a:uFillTx/>
              </a:rPr>
              <a:t> is important to the Lake Superior Ojibwe Indians for subsistence, spiritual, and ceremonial purposes</a:t>
            </a:r>
            <a:endParaRPr kumimoji="0" lang="en-US" sz="2000" b="0" i="0" u="none" strike="noStrike" kern="0" cap="none" spc="0" normalizeH="0" baseline="0" noProof="0" dirty="0">
              <a:ln>
                <a:noFill/>
              </a:ln>
              <a:solidFill>
                <a:schemeClr val="bg1"/>
              </a:solidFill>
              <a:effectLst/>
              <a:uLnTx/>
              <a:uFillTx/>
            </a:endParaRPr>
          </a:p>
        </p:txBody>
      </p:sp>
      <p:sp>
        <p:nvSpPr>
          <p:cNvPr id="7" name="TextBox 6"/>
          <p:cNvSpPr txBox="1"/>
          <p:nvPr/>
        </p:nvSpPr>
        <p:spPr>
          <a:xfrm>
            <a:off x="304800" y="4740899"/>
            <a:ext cx="6103258" cy="240065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The sustainability of manoomin depends on habitats with</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chemeClr val="bg1"/>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0" cap="none" spc="0" normalizeH="0" baseline="0" noProof="0" dirty="0">
                <a:ln>
                  <a:noFill/>
                </a:ln>
                <a:solidFill>
                  <a:srgbClr val="00FFFF"/>
                </a:solidFill>
                <a:effectLst/>
                <a:uLnTx/>
                <a:uFillTx/>
              </a:rPr>
              <a:t>shallow water</a:t>
            </a:r>
            <a:endParaRPr kumimoji="0" lang="en-US" sz="2000" b="0" i="0" u="none" strike="noStrike" kern="0" cap="none" spc="0" normalizeH="0" baseline="0" noProof="0" dirty="0">
              <a:ln>
                <a:noFill/>
              </a:ln>
              <a:solidFill>
                <a:schemeClr val="bg1"/>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0" cap="none" spc="0" normalizeH="0" baseline="0" noProof="0" dirty="0">
                <a:ln>
                  <a:noFill/>
                </a:ln>
                <a:solidFill>
                  <a:srgbClr val="00FFFF"/>
                </a:solidFill>
                <a:effectLst/>
                <a:uLnTx/>
                <a:uFillTx/>
              </a:rPr>
              <a:t>moderate water level fluctuations</a:t>
            </a:r>
            <a:endParaRPr kumimoji="0" lang="en-US" sz="2000" b="0" i="0" u="sng" strike="noStrike" kern="0" cap="none" spc="0" normalizeH="0" baseline="0" noProof="0" dirty="0">
              <a:ln>
                <a:noFill/>
              </a:ln>
              <a:solidFill>
                <a:schemeClr val="bg1"/>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0" cap="none" spc="0" normalizeH="0" baseline="0" noProof="0" dirty="0">
                <a:ln>
                  <a:noFill/>
                </a:ln>
                <a:solidFill>
                  <a:srgbClr val="00FFFF"/>
                </a:solidFill>
                <a:effectLst/>
                <a:uLnTx/>
                <a:uFillTx/>
              </a:rPr>
              <a:t>cool growing season temperatures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sng" strike="noStrike" kern="0" cap="none" spc="0" normalizeH="0" baseline="0" noProof="0" dirty="0">
              <a:ln>
                <a:noFill/>
              </a:ln>
              <a:solidFill>
                <a:srgbClr val="00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sng" strike="noStrike" kern="0" cap="none" spc="0" normalizeH="0" baseline="0" noProof="0" dirty="0">
              <a:ln>
                <a:noFill/>
              </a:ln>
              <a:solidFill>
                <a:srgbClr val="00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sng" strike="noStrike" kern="0" cap="none" spc="0" normalizeH="0" baseline="0" noProof="0" dirty="0">
              <a:ln>
                <a:noFill/>
              </a:ln>
              <a:solidFill>
                <a:srgbClr val="00FFFF"/>
              </a:solidFill>
              <a:effectLst/>
              <a:uLnTx/>
              <a:uFillTx/>
            </a:endParaRPr>
          </a:p>
        </p:txBody>
      </p:sp>
      <p:sp>
        <p:nvSpPr>
          <p:cNvPr id="8" name="TextBox 7"/>
          <p:cNvSpPr txBox="1"/>
          <p:nvPr/>
        </p:nvSpPr>
        <p:spPr>
          <a:xfrm>
            <a:off x="381000" y="366968"/>
            <a:ext cx="693420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rPr>
              <a:t>Applying the G-WOW model:  Wild Ricing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uLnTx/>
                <a:uFillTx/>
              </a:rPr>
              <a:t>(using a vertical format to demonstrate</a:t>
            </a:r>
            <a:r>
              <a:rPr kumimoji="0" lang="en-US" sz="1600" b="1" i="0" u="none" strike="noStrike" kern="0" cap="none" spc="0" normalizeH="0" noProof="0" dirty="0" smtClean="0">
                <a:ln>
                  <a:noFill/>
                </a:ln>
                <a:solidFill>
                  <a:srgbClr val="FFFF00"/>
                </a:solidFill>
                <a:effectLst/>
                <a:uLnTx/>
                <a:uFillTx/>
              </a:rPr>
              <a:t> the model)</a:t>
            </a:r>
            <a:endParaRPr kumimoji="0" lang="en-US" sz="1600" b="1" i="0" u="none" strike="noStrike" kern="0" cap="none" spc="0" normalizeH="0" baseline="0" noProof="0" dirty="0">
              <a:ln>
                <a:noFill/>
              </a:ln>
              <a:solidFill>
                <a:srgbClr val="FFFF00"/>
              </a:solidFill>
              <a:effectLst/>
              <a:uLnTx/>
              <a:uFillTx/>
            </a:endParaRPr>
          </a:p>
        </p:txBody>
      </p:sp>
      <p:sp>
        <p:nvSpPr>
          <p:cNvPr id="5" name="Down Arrow 4"/>
          <p:cNvSpPr/>
          <p:nvPr/>
        </p:nvSpPr>
        <p:spPr>
          <a:xfrm>
            <a:off x="2564296" y="4149554"/>
            <a:ext cx="255104" cy="457200"/>
          </a:xfrm>
          <a:prstGeom prst="downArrow">
            <a:avLst>
              <a:gd name="adj1" fmla="val 50000"/>
              <a:gd name="adj2" fmla="val 347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 name="TextBox 5"/>
          <p:cNvSpPr txBox="1"/>
          <p:nvPr/>
        </p:nvSpPr>
        <p:spPr>
          <a:xfrm>
            <a:off x="381000" y="3276600"/>
            <a:ext cx="5471887"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Wild rice harvesting depends on the </a:t>
            </a:r>
            <a:r>
              <a:rPr kumimoji="0" lang="en-US" sz="2000" b="0" i="0" u="none" strike="noStrike" kern="0" cap="none" spc="0" normalizeH="0" baseline="0" noProof="0" dirty="0">
                <a:ln>
                  <a:noFill/>
                </a:ln>
                <a:solidFill>
                  <a:prstClr val="white"/>
                </a:solidFill>
                <a:effectLst/>
                <a:uLnTx/>
                <a:uFillTx/>
              </a:rPr>
              <a:t>sustainability of manoomin (wild rice)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p:txBody>
      </p:sp>
      <p:sp>
        <p:nvSpPr>
          <p:cNvPr id="9" name="Down Arrow 8"/>
          <p:cNvSpPr/>
          <p:nvPr/>
        </p:nvSpPr>
        <p:spPr>
          <a:xfrm>
            <a:off x="2514600" y="2580717"/>
            <a:ext cx="304800" cy="457200"/>
          </a:xfrm>
          <a:prstGeom prst="downArrow">
            <a:avLst>
              <a:gd name="adj1" fmla="val 50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 name="AutoShape 2" descr="data:image/jpeg;base64,/9j/4AAQSkZJRgABAQAAAQABAAD/2wCEAAkGBhQSERQUExMWFRUWFxcYGBgWGBsaGBUYFxcVFRQYGB4YHSYeGBojGhUXHy8gIycpLCwsFx4xNTAqNSYsLCkBCQoKDgwOGg8PGiwkHyQsKSwsLCksLC8sLCwsLCwsLCwsLCwsLCwsLCwpLCwsLCwsLCwsLCwsLCwsLCwsLCwsKf/AABEIALcBEwMBIgACEQEDEQH/xAAbAAACAwEBAQAAAAAAAAAAAAADBAACBQEGB//EAE4QAAIBAgMDCAUIBQsDBAMBAAECAwARBBIhMVFxBQYTQWGBkaEiMpKxwRRCUmJygrLRByNDouEVFjNTY3ODk8LS8CSz8TREo8OExOIX/8QAGAEAAwEBAAAAAAAAAAAAAAAAAAECAwT/xAAxEQACAgADAwwDAQADAQAAAAAAAQIRAxJBITHwBBMyUWFxgZGhscHRFOHxQkNSkiL/2gAMAwEAAhEDEQA/APjIW40AHaakeh4VF16rD/nWaIqXGg7L3J+FKhnUxhvrsvu/hemGjXrFh2nw66Xjw1957dg7zXZZCDbQ2222eNPvEEla42ADfv4XNN8mKlu3tOncOvwpQygn/htoNlN4Aa6a20FxtPZ2049IbdxobZtesjZs091EVbdQqrNra+o267O4VM3fW6Mggt1geGlcWJesD/naapapTEMKF7Bwrot2UvXc1MVBdDsA8K4UA6h4UMNVs9AjotuHhRAy7hS5euq9AUHNhsA8KhddwoJNVz0BQdXA6h4VZrdQHhS/SVdJqAovcHqHhVSR1gVVwOqrKCdoPEClYFlK9YBHDWrNApHVSzoRVo3FMC2VRtA42oiqOwjuqZA2wj3fwobYdl1ANuzX3UrAj5Qd27ce/wDOiwqWYKFuxIAFtpOgFL9Jfb/CnuQsYIJ45CCVVgSB1DYbcAb2pDofm5ralBLAZhtiB9K/WoNrFuyvLnBDNpfNuG3hbrr00vJyxy9L8oiMQbOGEgzkZswAX1s/ZasOblQPJIwUDpJC+U6WuxIXYbjXqtqL61EmmUjJkF76WIFyRppcDUcSNRQooyxygXJ0FbEvLbKfSjB222W1YMLejtFgAfqrppSmF5YyFjkUEsWG4XIIGzqtpa1rttvWD3miETGber1ZvugkE9ouDQWHXWpByvlVVyA5d/WMzMdLaXzW7bDSqYrlISIqCNVyk6jdra+gN9dT12GygDLK9oqVdttSigBqb2+NGdtNd2lgLVzQH0SeNrX0ooUm22qQMXbXQX76qRbbTRS+mU3G61/IURcNbaDrvvcUqCwOHiBvc27SNNeutLDT7VQZVtYk2zN2aaKPqjvLUqseW+t6LyfiSLrcDfY7fzqlHarC9gyotssKuGronbeaJ/Kcm+/YQCPC1q1t6EHY4mbYL8CDVjg5B+zf2W/KlpJ77VXuAX8NhUjnIPokrwNvdSthQV42HrKRxBFUz9tGj5VmXZLIODt+dq6/LEvW1xa1iqn8QNLNLh/oKKrAx1APga70DDq8dPfVRyiTvU70JXyBt4WqHlKQftZLdjt+dPNIVHTA30T7/dQibUYcqOds0vtE/wCsVxZwdOkI4g636jY+dGZhRxFJ2C9WMDfRbwP5VQoBr0gH3W+A1qwUEXDr3B7+SUZwoE4tVQ1FMrg2zn2jbz18qFJiCdpB42v508wUXVqjJ1jQ1UYjTUKO78quk461X97/AHCnYqODEtsJJ4/xqrDrFGyKeu3f/E1OhA+f4q1vG1LMgoAJ9/lRFxPfUkjHYe0UBo7bKfcA10gOw1TNals1WZzagKF8ZDrfW2/TztS6yraxFu0U702/T3fw76XxGGFsy+HVWUo6otPrOriNLNZhvGviKrJhPonb1Ur1X3f87qJHiWG0340k09466irxW2/lVL/8NHkmDbdtLuuu+pa6hlyDuHj/ABqUK3Cu0wLwxv1KfA0dcSb2bSpDPItjoe5fitNQcqyG+viqkeYoWYHQLaNLHiAfhVkxcykFXy2+jRExzn1ljPCNB7gKJ0v9mp4D/bTavehBl5Vka15n79bd16KOUnJH/UK1upxIOI0X40iRf9mRwzfEmqdAoNznGu6+3uFRKMer2KR6AY64sqYfZbRlJt2DEXse216B0WY+jG1/qrHJ+ALYVnCNP623FDbxF/dUERNrSIeObT2ktRlS3fJI42HW9meMW0sbq3fZjVTyeD6ssB++Qf3jQGVxtKHi0Yv4kUFmA9ZLHsJF+G0eFNJ9Yx1eTmHXCf8AGi8ruKYTkx/oL911b8Oe9ZQkXYS4Hc35VOjHUwPFR8b0PN1+n7A2jya+zoSdNxP+haFJyX9Rl42X3say4iAdoHAAEd5AHnTYxL9TufZPmj38qVSWoHJeSz1X79fNfyoL4Bx80+FElL21L27cwHhspfPw8q0jmreSTo3HUw7jrXFLLrlPePzFWBbqBHC9caY9ZNMAq4/iODf+KtJjLixZrdoB+NKmc9Z87++rhb9a+0q+8iikB1nv1KeFwfLTyoRNE+TP1KTwGb8N6Gw6jodx0PnTtCOg1cqR1UAmrCZvpHxNO2BfPxq4vuPgaAZjvNXXGMOvyB94pbQCWB6x4299qoVIqwxt/WUN3sPc1vKrCeP6B7mv7xRbCigmHWPh7qo8SbRmU9hBHgfzph5YjsBX7Vz+E1X5Mp9WRO/Mv4hSbT3jAnDIdDIL/WUr5i4of8lv8wo4+qynyJvRnwZOhKH/ABE/3XpCbCFTqL8Nfdes5XoxorNh2XajDiDagAmmUkdfVkI4OVPmRXZJ5TqWLcQG94NTbKEyO2pRWVidVPsn4CuVQhsYVgRcHyI/do9h2g9v/NPOvT4fmlMFDNBhl0HrzxX2bo9aHjeTQgsxwaaaZWnY/vMV8q548ojdJ33FZTzwlttF/Z+KmrCePrT3fC1PKij1ZIzbcH19w8hVJ47X1W426X9+tbc4mGQWfoTsDL33/wBPxqrYaM7JDxCMfyrkx+qncLe41VZh9EeC/FarethNUXWAAWEq96uP9Jrowt9joeDfmKrHygQbBV8Nf3bU/FyvIdGQZfsM3DR21pXJBvEvkzDrA4sF99qqTbQgHgwPmCRWukhbYsfaBHkJ7itvfVGwWYEZEB7NvgCPcKXOdY6MzKu5u4g/CrLEnW7LxS/uNMHkwr6y8MwC+9tlQ4UqL2UX3Op+NGddYULNCp2OO8WHvJ8qC0e8jxp2RNfSDdw143uL+dLywAfTK/ZsRxBOlNTCiiLbYyjvPwFE6Qna9+LH40NRHvb9we9qhEe9vaHwU1dknWQ7geGU+6uLNpb/AIPGuFk7fG/+kUNmG/xqrEFaXsXwt+G1VE460HcT8SapVGFFAH6Zfo+Y/wBtWGK33tuJuPA6eVK129KkFhmIOzShmuKO23j8KKsBOwq3BhfwPpeVPcBQSb67apLCV9ZSv2gR76EbinYFySKuMUeux4gHz2+dVSVesHuI91vjVsqn5xHFfyakBcTKdq+Bt+IN8KIqxnry8V+IYe6lzCOp1/eHvW3nVkgY7AG+yQT4A3o2AM/I83qvGezOL+YHvoT8jStsTNuyEMfI/Gl5kK6MCCNoIII7jSspU7R32qJXoxoJisBLFpIjr2OpH4vhStMQysvqSlfvFf4edG+VT7bu3aCW8wSKztlCRmbf7vyqUZuU2vqT4n86lVfYAyzlwB8oB7M0lvAqBQfk7AizxnXqkQfiIo0GCj2rnkO5Wjv4XzeVNHlARWHRTKdzSsl+7KKnN/1AJydyQ5ljDIbF0vqNVzC9jex0BpVoQTdpF110uxuddwHnTPJ/LcayK4w6XDAklpGIsRc+sBe3WRQYuVmUaJH7J+LU05t8fsNhTpI1Gx245UHlmJ8RR48SLejhlJ3npHt3FsvlXBy7Juj9m/vuKIvOFwD6EWv9lGfxK1DUur1DYLnHyruXbsjQf6P/ABQhyi3WyniqH3iml5XZ/VS5/s1QH9yMU2vyk7I5wOq8jr78tF1vSAzenLfRPBE+C0xBI40tJY9S3se43HlT0seIt6ZC/wB5iz7ulpeQAal8Nw6TEOePok++pzp7gLriWH0h2GIKfFHW/lRl5eKixMg4Fx+KQ0nI4sT0sJt1ATm+mwZ0t5ihuI+p4z2BZB7zalSe9DHW5WQ7ZJB3Rt77mgScpJ1SSndZETzBv5UmSDoFU8Bf4GguBw7vyFUoILYxJjh1NJ97K3vvQnnU9QPaFA91r0Ap21S1aKKFZcmoDVL1ADVEjCxN2e0v51boW7PaX86FHh2bQW9pR7zRTyZINco9pP8AdSzdoUWRCPmhuD6/uPejiduuLx6U+9jSnyRt6f5sf++mcNyYzbDY/VeI/wD2ipk1qwJ8vUbYE7wR/Giry1GBph4x/iS/77U1FyJiPmmXuAb8Mxq7YPFrqTKvaYZPeqGs24P+sYCPnLGBboQBuWRh7yb1WXlfDvtw/esiqf3YxfvqzSzr89R2mKQeZipdsdKTrNETxUfjAoUVw2BSSTDnZHIP8VT746E3R/Nzd5F/d7qIcXKPnKfstGfwmuHFuRcqD2mNT5kGtEur3AAbdR8RQ2FXeW+0DuAHuobVavUR3Od5qp17K5epemBRoBQcpU386YJoTa1LSGF/lA75O6T/APmpSpi7alRlHZ1RvAp3C46SO4zuqnaoOh4qfR8R40WDBsP2LtxDAD2QCfGmoGnT1IQnaIhf2nBbzpOSHQTDI0vrYZFQ/PW8N9Pp26Inr1Xwqw5GhLADFRAn5ruB1X0kjDxnd6RThS7Q4lzrE5J6+iBJ7wl+6qviMQpteVNfrJr5WqUnowGMThYoTldJGa1wCpUEb1bPqvbkIrseJ/qsKOLDMe4oqHzNLYXledLgMzodqOOkjPFXuL9ose2rTOr69C8Z+oSU7hJqPbNFPXjw2CGnxWLYWClRuCr5F7t50pNBOfXc/ek+F6LhebkkusaSPwjDfhc1pYbmG/7QZewsqHv0cjwqXiQhqvIZ51sLb5ydzChMp/5117/D/o8U20N+3MR4/qwaN/MeFAc+IMW/K0S+OXM3cTU/lwHlPAyYNlALDKCLi+hOpGzb1bq4rIOose30R5XJ8RXoZuRcJ07IuIJjUKAxKrfS7a5Ts2XA/iyvN7DXIXK3aZlJPslR4gVX5Ea2/QZHoeUfEEi2wbhoO/f33qqxk7ATwBr0eMwCJ1Ko7JYQfFSWrPxEsY2qzcGVx43Jqlip7kGR6maYiNorlyNhI4H8qs8w6rgd3wArkbD5wY8DYjxBv5VsmyKDLI3W6H7YDfiU1cNvMHGzC3sAUAxKdj27GUj8Ob4VQxbip4MPib0qTA0BiV6+h8ZTf2g1XjxKCxBQH6pUHzw3xrLMDfRPgaqrEHt4fnSyJgbxxkbeu4t2iFz+8ie+iJ8lO1l/yoh/+z8KwflbDrHsr+VdGNff4BfgKjm3ox2bgwWF/rlA7YU94ka1EPJ2GI9DGa7lBA8FWseOeawcyMi9TXIvb6IGrcdm8iqScos2gklb7TsSe4NpU5ZPXjyA9NBgFUX+VzDtCS2G65MVvPropZBe+MVx/aRq48hevJR8nyvqsUj9uRm87U1FzdxTWtA5vvH51EsJay9hp9gbF4iMtYCAjeEdb92vupOZreqVt2WHmADTg5o4k/srfa9H36VR+bcy3uAOGZ/+2rVSlBbpD2vQzukB2i3aP41xhWkOQWNr9Lc7oH/1FaZwnNKRzYLNp/ZL8Zbedac9Bb2TlZhWqt69gP0fSWzXkUb2iXT2JTbvtXP5nsNGxOUfXjutvvOaz/KwtH7hlZ5AmhuoNeyi5kxP/wC6DHckYueFnPuFX/mPCti8syDr6RBF122yhRTfKcPhMKZ4ZlO+pXtMTzQw6sR0+79rDuG4mpRz8ApisfK0AGk8x2XzNM/4XhHvq45XiGzEzX+pGsf736xvOkYMTFaxMXD03Pgq2v2UznhAzGFiN5jZEPAtLbyrLKtU/QoHLiYnJYtKx3ySv53jA86ZixEITRC3aFJHXtbpQv8A4pYcr4ZBph1J33ufdbwNCl5ZgY3OGUHjIffLbyp5W9GO0aUPOOKPRYkY7suY+IdgfGnsLzrckBR0V9AsYjznTqzxjXsDVhLyzBsIkQHaEVbHuzi/ea4qwEjK0632egRr1WyM/uqXhxfSj8hfaehHPw5bf0v97Ki+UQN/GlW5+YgG6vAn+a1vK3lSHK2FiNmM9pD6y5WufrsrquUnr3nWw1ummBU7MRAer0gY21H3dOrbSjDCq69/4G0em544kn/1gQf2MZQ+KxgnxrKn5UaQ3knkfte5996d/mzfUMCLbYyHG3Zpp17+o60FORoToJ1zDqf0fMkDzNaxeEt3ov0KpC0vRkXBLb9ALb7gDTjSzYkjZYD7K/lT8vJQUaga7CcwHdpY+NKS4Vh83Tbs/LhWqaYOwPylt/w91QSnfQ2WuXrTYSG6XiTx/LXzrgnPUAO6/vvXIYizADaewk+CgnyrewPMPEy2slr/AEgw8st/EVEpwh0mBnw4edtmg3koo87UwkDj1sRAv38x8I1Jr0GF/RidOldjvVALju9InwFbScw4YgGIiRR6zTgyW7SpcKK5J8qwlufkhpM8OkcRNunzsfmxQyO3d0hUGtGLm2rWzLNrs6TooCeALSE+zW1iOVcBBcfKZZyfmYcLFFp1HJlBHB6zBz4ZCfk+HgwynTO2rnvC3fgVe1TnxJdFPx2fT9B+I3HzGi2ssgXTbJmt2+jEthxtQ48JyZGzXcuydQLPc7gFzKx4m1ZUnL08guTJJbXOzkAE7QC65ABu0HwRlx7km87gnq6TpPwADzpqGJLpN+D/AKVSPa4HlHk3NcwSFj1ypr3lmN/ZFa0XOnCILRxomlvmj3sPGvlU2LJ2m/blHnm/Kl+kXrXw/LZQ+SKW9vzJbPsH86I2t+thUDqLoLeErD3UJ+V8L6xOHZr6ES4Tx9NhfhXyBhurlH4MdGLMfYF53Kg/Vxxt/wDlYJAOAWalcXz3xDAiLCwEnrbGRP8AuxyL76+U1w01yHDTv7+wzM+hDnjjb2GFh2j+iAbXvZ71JecvKN7JFY2uTchUuL6kFE2dfHWvCwFFFyMzdQ1CjUbSPSJtfQEcTsqz4l5LAsAo1CjKiC+0gaAHt2nrJq/xo6JeX7Cz1ON5y4keuXle4vYDowOsDpFZmPbYAa+tpS0vOxhqcOF+0uo4FOj8RXnhH9f2Tf4iifK2X50lu02HncVXMx0QWaOL51O4N2a27NMR4NiGHlSRx0WQWVM5a5OQ3UDYB6W0kkk/VG80BsXmGqBuNr+KgGlJMu4qeNx56+dUoKOg7GnnF9iewPzrlIEdtStNhIwuNYiwsg3ILeJGp7zVba9tFw3JkhF7WG/b7rkUUYZRte/YtvzJ/dpprQAAjA9Y27BqfyHj3VZZVGxAfta+Wg8qajiQfsZG43A8QBbwq/Tr/VwJ9o5/iT5UNgC+VZdrkfVjsniyi3gG7qgxcjaICL/QBJPYW1Y8L27K08HgcTLboklI3xxCNPbIFqbbm7L+3xEMP97iDI3cqkqTWTxIrfXHYFGAOTptnRSDirAeYAro5KnP7KQ23KSPEaV7LAc10Vb9Pi3B/qMOIU/zJmVbcK14eTYIRnYMg258RjZAb77QhI/CQ1lLlSW7bx20Uotnzf8AkiZTcxsp3nQ/nTScnYpj6rP9uzD9+4r2eJ/SRFApjjbpNT/Riw9uVnY8ResfF/pLxUlhAixAdYBdz2knTypc5jT/AMLxYUlqJpyVMoPSrDFe2jSqhbgrOVP3gB21rYLmPO6kqiqp1NypUHXVWHo34aHromE548oSa/J5WOv9GZI0J01Itf2WUa7KZPK/LDAZcOqX6zqx755GPlWMpY3XFeJVoo/MSM2PSoDY36JJJjfZoEGRBt0OgPYbBjBczcAtwwllI1Od1UL2lYczKPt5aXfm7j8QbzM4v1MwZF4IJFXb1EHTfTH/APls0voyYiRlGxQsaoPsqHKr4VnLE2VLF8v0J9w23Obk/C+jFkB09HDoCx7Cw0Y33k8KRxv6SG2JEiDrM8wJt/dRka8Qe+tCD9DsItm6dt/pKB+6lx40+v6PMHFp0bb9ZZvEgWHmKwz8mi9tyfHah7WeFx/PuaQZflQjA2DDxNw2v0YHcBXnpsbExu5xEp3u6rx0ZZPfX1+LmvhQBlw3SEbcvpfifSjLgMKg9LCRIbWvI0Si3edK3jyvChshF+iDJJnx84uMr+rwyXGpYu7ngyjKo4laXflMs+awDbxbThcE+dfXBy9gYjmthFIOg6ZCw9hT+dZuL538nBrno2BBuvQ5wTf1gXjJvpbU1ouUyb2YbYKPbR86OAlkIIjmkuLghGb/AMUQc3ZzqMNOfuEfCvbNzz5NJzfJ0Y9uHi+IUb9lRv0h4PZ8lXLuyIB+6TWnP4ukGLKus8enNnFXsMLJ97YONsoHfTL8z8SAB0Shjt9KPKg7SSfSPgB2nT0X89ozrDyfGf7RsqjT6zx27r1xOe5W3p4aEHasbSOR169DlG/YaXO47/yuPEKSPPQ8w8S5svRsevK+a3EICfKn4/0WYm9meNesi02YDflMQppufkAJJzybdisL7vXkPuoE36RItMmCjv8ASlIbvyhPjRn5S9y48RNR6xxP0UgW6TEN3RWt7T/CuN+j/CqbHESluoBGJPcI70lJ+kmQi2i9kcWUePTX8qQfnscrLkYhtuZ1N/aiJA4Gpy8pe9+30L/5PRxcxsGu1pyQDoUy7QQD6TL16/dqiczeT+uSa+7PFr3KzH415c88JB6sUa8OkH4HUeVT+cU8n7SBexwG/wC4Ho5rH1kyrjoj0mI5scnx6t09uu9wNh6yB76ysTicCuiZ77kZR5iLO3e1Zpx0x/8AcwL9lVX/ALcVVblGa9jjiBbaHxFuHop8K1jhz/1Jvxf0KxpIYCb9BK32ix8lYMfChYmCMbYCOwhr+BQkd5pNpAfWxbNvt0zfiA99UlnjHqSSE/3ar+8ZWatMj636jzBXhS+mHe32W/KpWZJPc3JY9pbX3VK05sWY4MS5PpMTTmFR5L3mVFG0yS28FBLHuFTJAm1nlP1QI08WzMw+6vGtHkvpnYDDwIv2QS3t3MqcQwFJySWxeYqDYTkKIKHctLfYxzRRdzuAH9pa04sdDD6rJEf7KJFfvefPfirUcc1HBz4h4or7WJe/+Y8uvee6hw4TBKT6aSEbBHF0rH7yKV8a43iRnq33FUkDl5XjkBfJ01vn4mdmVT1aM6gHsCmuYTnXlB6N0VidmGhIPtKiE9+bjWomO2GLATuRoGkRIQB2E3H7tPDEcpSC0UMEA680mYjj0beRWs21VNebXHoNXoYC8q4mXVUxj/WERFvvMz68dOyrYfma0zF3gmvfVp5EJPHIyEeNajYWVb/KuVYYgPm4cop7dbK1Z+K5fwCDWTEYph1vIcvfs8AaalL/AI/RP9INr3ji8jQRadJGpFvRjeRiN+b9cw8CO+mhnWxXET31GVIIyOyxmY3Peawjz3cg9FFlTYCEFrdrPnPmOFIy8syS6MysDtXO1+7IAB4eNTzeK+l60XS6j0c3LLKwzYrEJbfFgg1tdmab4Vz+dIS1sTiW78MSe6ME+deKkVgTkWMDti18SGHnSUmMlF7swB3GwPhpW0eTqXV5Ihuj6dh/0hdHcF5Sd0ioxH3VIPeRelcRz9cvcyqBsAaOwa9r/tQV2aXXS511r5qrmuZSf/NV+Fh3dewsx7zGc+crC8ZDDbmdlB3G2ri+uwbtay8Vz6kJOVnAO0KbL2DUksPZrziTHLlYFlGwHav2T1cNnZVTh9Cy+ko2kbV+0Orjs7a0jyfDjvQOb0H8Vy7LKR6Z3AZAb7utmJoB5PNyXyrv0Jf2VFwftZaPBh5wl44mVT89hlBH22yrbsJIq2G5Ckl06SO24MXA7ogyjxFabI7qSFd9oj0AzWVXa+zSxPcL++uPCQblG4WI2dWor0cHMtR/STWHWAFB4DMxJPZa/ZRByXhFEgSKWci1iCboQdc2RAFBB+cQbga7QYfKI6bS+bfceWM31FHdf8V64JzuX2F+ArakjkGiRxjNsW/Ssful3HlQ1x2UZZSqjq6PLn03gKV7jlNWsS9yJcWjIlNzdhrv1+NUrTOHWXVJtevpUKeceZe9iK4vIkjbAj/3TiQ+EWYjvAq86W8mrM2pTT4IhitpMw6ujNx3HXyrp5Of6JH2xk8c1h51WdCoVqU1/J++WIffzfguKIOSwdk0R++o/ERSzxCmIVKYfCWNsyHgwPu086E8JHDeCCPEaVWZMKKVKlqlMRypXalAFGqV0ipQBvQcsYWIehhMzfSmbP4KAFFGfn1PbKDlHUFIUD/LVT51lDBRgelMfuxMfx5aYTk1BY5J2G9wkCH7zFh51yuGHqr77+Szq8rzH0wka75Co1P2nJuezU0c855FvmmeTdlJjUeQv7HfXCYLjMIb7PTlllyjs6AInde1MxcrQxnSUjq/UQJC3tlWbzodP/PHftAFFyhjJFvFEwXbnEd/F3BUeVK4jDu+uIxaDsMhmPcIsy34kUzNyrA5F4psQ3V00jM3AZX19miScqPEMowccV+qRRn8gslu2ltW6NeXHoITh+RqLJHiMQ/aViT2Y87n2hQvkM4JZYTEu8jIBwaY386el5YmtlMsiA/NjHRDhnkYN4g0JuUG2s1+2aaWQ/8AxADxppy/rv02DqhJjIfXxCj/ABGc+MYb30KQjrnZu5z+IitKbElxr0IG/oE/FKwekXji62H3Qf8Acwq0+F/BtMBGQD6Lk9hXb4E1JZDe4JIPf3X2mrxcn9IQI2zXNgCCDfcLA5j2DXsr1XJ3MlrAzsBpcq2rW+siHNbtZoz2aUTxIQ2ti2nkY0LEAKWY7Ao18F2+FaeC5rTSn1SLbdC5H2ggOQ/bK17jBcnwKpWKNpd4RQyG3WT6MLD7ZZhvNO4mZUC9LLBEnzcx6dvuB2WFD2KG7L1yy5XtqKFR5jk3mGDvkI1IW72H1lg9Fe+cVsw820iZXDpHYkA9Kq2uLWth8zHg+IvROUuWAUFoZ5rbHxTCKG3UVWXJEDwQ1lTc75A1hPDEd2HQzPp1ZvQi03hqxz4uJx/fYaVDvK3N0WzgJn0JaRVhV2Y2FnxCM4HA21FmN9M0YCdCSxYEn0UhR2J1tpJMQVHBhwOykV5zwiTM3SyG3rSyEXvtyiJcyntzkdnXWbiOcKXbIioCb2Fx2fSMjfflI2+jWkMLEqnxx3F5onpRCQzBwkQyjOZJBI9tzWFkHZ0ZXcRS/KnKkAUBi0gFsiHKi9hAa5C9tl7GNYUHKjOAFw7SEH0SC1l+ysShUPatj20aLk6Z2P8A0C5jreQzL5yTAGq5pJ3P4+WVzrqkVkxRmNlEabwgaQkbjkUg/eNdw/JkZP66UqP7QpF3BR0jn2Rsrbh5Dl2zwQhbeoBOwHhmXwag44YeMaYOIn7axjvzTuT7KnhTWJHox+PezN29rYq8mBSwBWS2y/SgDhYOreyKcTlAqBkjhw4Ooc4VAbDabyuM47QlL4blWRTeKPk6AE6WdSwt9bpWfzpj5SQM0keCYuSc5c+lb67S+lYnZqNgtSl597v9CValZ+XlfN0vKDyCwXKYLoQLEAKpAXW9irKR31lNyZh5XPQuynbllGRbfVc3twfZ9Jq2P5pq69JHFEI9uYySBQLDaxksfSuLjT0T2Uth8NB0nRrMjP1CLDvNe22zM7eIU0RnBdC/JfCKrrEV5tG9ioHXbpAxI3gIua2u2rPyFETlDMGAuxsQqDe7SWCjZqbedehnxGHwvozys3X0IHSWPVmjPRonBlJ7RWXLzyj9UCRluSI1RIEF7/NR3zbdrXNCxMWW4TyoxMVDDHdY2aQ9cjLlXgim5t9ZhfcBtKoRxtFwfpW/O/hW7PK0npJgCg23kllCX3gkxgcAQOyqpiiNvyVDuMnSE2/uQzd2a9bqbr9r4J2GOmCzi6hh3XX2gNO8d9LPAR1e4+6trE4+Nj6TRs32JXUbrdO4K+BFLviyossQ33MUOo7MsdyODGrUpf0KMjNVo1LGwFz2a09Jy1LvC8EVfCw0oJ5VltbpH9pvde1aXLq48hUgbYGT6BqUJp2+k3ialPaBp8nx4iQ2gRyf7FDfvZBfxNOSczsVYvLGYxcBncg5bm13y5nAHWbVqTc5sS1lbHQxqBYdEGk2DTYrW7jWfipopCOmx88vYI2Iv2dJIAPCuPPO9F3Jv4o1oI/NjDwn/qMWtx82LKfO7OO+Kq/LuT4h6EDzNvkJI7vSVfGKkopMEFGZcQ7bTYxqg4fO2dd+6rnlTCD1cHmO95pPcptTqT35n5L5QqJi+dLsCsa9Eh+bHlQH7QjVVbwrMTFMfVUfvHyzW8q0H5xAf0eGw6f4aSHxkUmmMFyzjpjaIyEDQ9HdEXiUKqvfatEsq6KXiIzUgn6o5BfX0Iylwe1VGlXTk6cnRQpPauY+JL+FagwRQ3xGIjVj8yICSU8WsbcQW4UrieUkAILsR9EE3P2muWbgSPs0s7fRRSS1YOLkr+smjt1gsSR1E62Knx7Qa0OTOSsIpzSO8myy5T6XBVF28bb77KwpeVTbKirGv1RqeJOtDXlOQCwcrfaV0J4sNSOy9qbhOS30LNFbke8l5WhiFsq4cWtZrCUjdkjLSWP0XKKdwrKfnhFGwAg6UD+sIjUdqxpfIfvkdnVXkFNasYxIAJkkjG+SUx94DMC3cDUfjxjvfrRLlZr4/wDSRLIpVY40Bv8AOckbjoyqSBvXurKPObFMTkkKX29AqxFuJiALd5NWXlErbNjJmI6os/4pCtu5TRRzl0IBm4yTySHwQxqO+/fTjhxj0YceJNmecBiJGLmOZmOpcq5PexHxrZw/MfEuBmURg/SILNxNwvdmFBj50hfVuCesRoG9pCp9oNRIeVpp7lExMm8rLlXixjiW3e1Eni6UuPAZv4P9HpjH6yQDdcwJ5kS38adj5OjhHogud/8A1dv/AIUWNh95aw1wUoGecwYdTsMsssrN2qDKUf8A5pQv5w4aD1WknffGqYWO/GNRKa5XHEnrfd97vUD0nyCeSzBJyp2BYsPEv3XnllkPhS2Km6LSaV4+yXGztbguGgQdwNeR5Q554iW4UiJdyXuftMbsx76xRJdrvmbf6Vie8g+6tIclm+m14b/odo9c0nJ+pklEh7IsQ3/cdfNqH/LWBzD0ZSBoLRQRWA7T0rAdgrzgaDrWUcGRv9K0ZEwttXnB7I4z/wDZWvMrVyfHYLMz0P8AOvBx+pgg56jKxfvBstjwWkp+eEsjfqYIY2PWkQeU/ecE+VZ7R4OwtJiL9d4o/hMKdwuKhsI4ekdmtdBhIiz26rmVyfZNLmsOO2m++37iO8pY+KRlfEySylUjURKwvmCjpC8hzKgL5jZQx11y2qg5wErkiUxRnQx4UZSw3PK2aRzxuK9LAkMHpTD5Oba9L0SP3RwEv4pxoWI57Qocsc+Lcbx0UCHvSJpSPDjWaneyMb9vavkZi4Pkot/R4DEHtMTynjrlT92tqDmtjWGVFxkX1UihhHeFmS9WP6TIR/7dnPW0sjSnuM7N+EVx/wBIgfToWa49Tp5rW2WMcZydtrVEnyh7o137fkNhw/otN7z4joCdc04iGvH5QSaTxXM3CRavygsgvY9Ggt7XSFfjWzDIXQE4CGJWsAVWJWbNoLlf1g/5ejRcj4d7HoIm00y2e/Vb1NfGs+exV0peSX7KVLejyvS8nxn1sQ+70UsO0ZrfHjRJOUeTStkXEg7fT6Jhe3WC4HG1j217f+T4lUAYKxt1rhUXjaRxbT6tOYHDTEWgw0Ftn9NHYAbLiGJh51MseO/b/wCkh2z5riMfhMoIwzuTtLzKAD1j0Oq/WQKBE+b1eTww3jp37QfRa1fTuU+TsSchdsLEUOZWWS7Iey0KnuJtSUGJecEHFRtlZlsiO5sttQ3Tqg0IOgFri/bceUpLd6t+wNHzqXDPf/0ajssw/Eb+NSt/lGfDiVgZnJFgSJISL2F9RIR5muV1rEbW73+yaPFrbSrXFcqV0lo6AKNDgmdSwtlXaTsG3dr1bqlSs5ycVaKSt0GwGOjhzHJHK3zSyFgv3Xsp71NcxnOCWQWMjZdw9FR16BdgqVKrIrtmdmcXqt6lStEQyXpifAuiqzLZWFwbjUdxvUqVMpU0hMHFimW+Vit9xsfEa1TNXKlUM7emuT8EZCfoqMzG9so3nQnwBNSpUTdRsBxMdBH6qhzvCi3tShye5ENVxPOWVrWIS2wi5ZeDyFnX7pArtSjm467QMySUsSzEsx2kkkniTqareuVKsDt6lSpQB21zYdda8fNWawZ8kakXzO1xbfaMMfKpUrmxsRwqtSorM6GYsPgYvWnEzdfoS5fY/Vk98g4UweW42/VxzYkKfmQRQ4ZSNxySMW+9epUqpYWy22/L6IY3g+acbDMcNPY9ZxERHgqKao+GwCGzmNbG1m+Uk/uG3hXKlceDOWLJptruf9NEllsew2M5MJVUikdm+j0g2HYM8yjxrUvhBp0Mt+0oW4WfOtuBqVKjHhklVt97HF2cklw6MbYWVCBc2eKMjZ/Urr4in+T+UE6MuMPMyH58sxktwDu1vZrlSuffHb2av7NsSKg0kJvzywI9HPONQP1Hom/eiDbs1rP5W5ZwrllM3KDN/VtLrxJz5B3XqVK7fxoxexswzO6POjH4eM3+S3PzTLL0hHBQgjPeDUbnAjqysCVOTMAFCgA29FQoXTNe2UCpUrpjhRkrfuNvK6QKXEqpIu2mnopERpuLAE+FSpUqlBNEvEZ//9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4729" y="3005677"/>
            <a:ext cx="2707127" cy="18153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0818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08596" y="1752598"/>
            <a:ext cx="5427185" cy="923330"/>
          </a:xfrm>
          <a:prstGeom prst="rect">
            <a:avLst/>
          </a:prstGeom>
          <a:noFill/>
        </p:spPr>
        <p:txBody>
          <a:bodyPr wrap="square" rtlCol="0">
            <a:spAutoFit/>
          </a:bodyPr>
          <a:lstStyle/>
          <a:p>
            <a:r>
              <a:rPr lang="en-US" b="1" dirty="0">
                <a:solidFill>
                  <a:schemeClr val="bg1"/>
                </a:solidFill>
              </a:rPr>
              <a:t>PLACE-BASED EVIDENCE</a:t>
            </a:r>
          </a:p>
          <a:p>
            <a:r>
              <a:rPr lang="en-US" b="1" dirty="0">
                <a:solidFill>
                  <a:srgbClr val="FFFF00"/>
                </a:solidFill>
              </a:rPr>
              <a:t>Historic cancellations/disruptions in wild rice harvests (2007-2012, 2016 flood damage) based on TEK  </a:t>
            </a: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570" y="4253873"/>
            <a:ext cx="1722084" cy="1546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89079" y="5907276"/>
            <a:ext cx="2773351" cy="307777"/>
          </a:xfrm>
          <a:prstGeom prst="rect">
            <a:avLst/>
          </a:prstGeom>
          <a:noFill/>
        </p:spPr>
        <p:txBody>
          <a:bodyPr wrap="square" rtlCol="0">
            <a:spAutoFit/>
          </a:bodyPr>
          <a:lstStyle/>
          <a:p>
            <a:pPr algn="ctr"/>
            <a:r>
              <a:rPr lang="en-US" sz="1400" b="1" i="1" dirty="0">
                <a:solidFill>
                  <a:srgbClr val="FFC000"/>
                </a:solidFill>
              </a:rPr>
              <a:t>Annual average temperatures in ºF, </a:t>
            </a:r>
            <a:endParaRPr lang="en-US" sz="1200" b="1" i="1" dirty="0">
              <a:solidFill>
                <a:srgbClr val="FFC000"/>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5389" y="4232102"/>
            <a:ext cx="1667432" cy="1549429"/>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20105" y="6281315"/>
            <a:ext cx="6858000" cy="338554"/>
          </a:xfrm>
          <a:prstGeom prst="rect">
            <a:avLst/>
          </a:prstGeom>
          <a:noFill/>
        </p:spPr>
        <p:txBody>
          <a:bodyPr wrap="square" rtlCol="0">
            <a:spAutoFit/>
          </a:bodyPr>
          <a:lstStyle/>
          <a:p>
            <a:pPr algn="ctr"/>
            <a:r>
              <a:rPr lang="en-US" sz="1400" i="1" dirty="0">
                <a:solidFill>
                  <a:schemeClr val="bg2">
                    <a:lumMod val="90000"/>
                  </a:schemeClr>
                </a:solidFill>
              </a:rPr>
              <a:t>Projected changes in climate variables 1980-2055 (A1B scenario</a:t>
            </a:r>
            <a:r>
              <a:rPr lang="en-US" sz="1600" i="1" dirty="0">
                <a:solidFill>
                  <a:schemeClr val="accent6">
                    <a:lumMod val="40000"/>
                    <a:lumOff val="60000"/>
                  </a:schemeClr>
                </a:solidFill>
              </a:rPr>
              <a:t>)</a:t>
            </a:r>
          </a:p>
        </p:txBody>
      </p:sp>
      <p:sp>
        <p:nvSpPr>
          <p:cNvPr id="10" name="TextBox 9"/>
          <p:cNvSpPr txBox="1"/>
          <p:nvPr/>
        </p:nvSpPr>
        <p:spPr>
          <a:xfrm>
            <a:off x="3262430" y="5886533"/>
            <a:ext cx="2773351" cy="307777"/>
          </a:xfrm>
          <a:prstGeom prst="rect">
            <a:avLst/>
          </a:prstGeom>
          <a:noFill/>
        </p:spPr>
        <p:txBody>
          <a:bodyPr wrap="square" rtlCol="0">
            <a:spAutoFit/>
          </a:bodyPr>
          <a:lstStyle/>
          <a:p>
            <a:pPr algn="ctr"/>
            <a:r>
              <a:rPr lang="en-US" sz="1400" b="1" i="1" dirty="0">
                <a:solidFill>
                  <a:srgbClr val="FFC000"/>
                </a:solidFill>
              </a:rPr>
              <a:t>Frequency of 90-degree days</a:t>
            </a:r>
          </a:p>
        </p:txBody>
      </p:sp>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8999" y="4253873"/>
            <a:ext cx="1597290" cy="1578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247451" y="5886532"/>
            <a:ext cx="2773351" cy="307777"/>
          </a:xfrm>
          <a:prstGeom prst="rect">
            <a:avLst/>
          </a:prstGeom>
          <a:noFill/>
        </p:spPr>
        <p:txBody>
          <a:bodyPr wrap="square" rtlCol="0">
            <a:spAutoFit/>
          </a:bodyPr>
          <a:lstStyle/>
          <a:p>
            <a:pPr algn="ctr"/>
            <a:r>
              <a:rPr lang="en-US" sz="1400" b="1" i="1" dirty="0">
                <a:solidFill>
                  <a:srgbClr val="FFC000"/>
                </a:solidFill>
              </a:rPr>
              <a:t>Change in frequency of 2” + precip</a:t>
            </a:r>
          </a:p>
        </p:txBody>
      </p:sp>
      <p:sp>
        <p:nvSpPr>
          <p:cNvPr id="5" name="TextBox 4"/>
          <p:cNvSpPr txBox="1"/>
          <p:nvPr/>
        </p:nvSpPr>
        <p:spPr>
          <a:xfrm>
            <a:off x="608596" y="3193143"/>
            <a:ext cx="8412206" cy="646331"/>
          </a:xfrm>
          <a:prstGeom prst="rect">
            <a:avLst/>
          </a:prstGeom>
          <a:noFill/>
        </p:spPr>
        <p:txBody>
          <a:bodyPr wrap="square" rtlCol="0">
            <a:spAutoFit/>
          </a:bodyPr>
          <a:lstStyle/>
          <a:p>
            <a:r>
              <a:rPr lang="en-US" b="1" dirty="0">
                <a:solidFill>
                  <a:schemeClr val="bg1"/>
                </a:solidFill>
              </a:rPr>
              <a:t>SCIENCE-BASED EVIDENCE: </a:t>
            </a:r>
          </a:p>
          <a:p>
            <a:r>
              <a:rPr lang="en-US" b="1" dirty="0">
                <a:solidFill>
                  <a:srgbClr val="FFFF00"/>
                </a:solidFill>
              </a:rPr>
              <a:t>Projected change in climate variables affecting habitat conditions for wild rice survival </a:t>
            </a:r>
            <a:endParaRPr lang="en-US" dirty="0">
              <a:solidFill>
                <a:srgbClr val="FFFF00"/>
              </a:solidFill>
            </a:endParaRPr>
          </a:p>
        </p:txBody>
      </p:sp>
      <p:sp>
        <p:nvSpPr>
          <p:cNvPr id="3" name="TextBox 2"/>
          <p:cNvSpPr txBox="1"/>
          <p:nvPr/>
        </p:nvSpPr>
        <p:spPr>
          <a:xfrm>
            <a:off x="996570" y="4625817"/>
            <a:ext cx="1295400" cy="381000"/>
          </a:xfrm>
          <a:prstGeom prst="rect">
            <a:avLst/>
          </a:prstGeom>
          <a:solidFill>
            <a:schemeClr val="bg1">
              <a:alpha val="19000"/>
            </a:schemeClr>
          </a:solidFill>
        </p:spPr>
        <p:txBody>
          <a:bodyPr wrap="square" rtlCol="0">
            <a:spAutoFit/>
          </a:bodyPr>
          <a:lstStyle/>
          <a:p>
            <a:pPr algn="ctr"/>
            <a:r>
              <a:rPr lang="en-US" b="1" dirty="0"/>
              <a:t>HEAT</a:t>
            </a:r>
          </a:p>
        </p:txBody>
      </p:sp>
      <p:sp>
        <p:nvSpPr>
          <p:cNvPr id="13" name="TextBox 12"/>
          <p:cNvSpPr txBox="1"/>
          <p:nvPr/>
        </p:nvSpPr>
        <p:spPr>
          <a:xfrm>
            <a:off x="3786360" y="4596788"/>
            <a:ext cx="1295400" cy="381000"/>
          </a:xfrm>
          <a:prstGeom prst="rect">
            <a:avLst/>
          </a:prstGeom>
          <a:solidFill>
            <a:schemeClr val="bg1">
              <a:alpha val="19000"/>
            </a:schemeClr>
          </a:solidFill>
        </p:spPr>
        <p:txBody>
          <a:bodyPr wrap="square" rtlCol="0">
            <a:spAutoFit/>
          </a:bodyPr>
          <a:lstStyle/>
          <a:p>
            <a:pPr algn="ctr"/>
            <a:r>
              <a:rPr lang="en-US" b="1" dirty="0"/>
              <a:t>DROUGHT</a:t>
            </a:r>
          </a:p>
        </p:txBody>
      </p:sp>
      <p:sp>
        <p:nvSpPr>
          <p:cNvPr id="14" name="TextBox 13"/>
          <p:cNvSpPr txBox="1"/>
          <p:nvPr/>
        </p:nvSpPr>
        <p:spPr>
          <a:xfrm>
            <a:off x="6582713" y="4596788"/>
            <a:ext cx="1295400" cy="381000"/>
          </a:xfrm>
          <a:prstGeom prst="rect">
            <a:avLst/>
          </a:prstGeom>
          <a:solidFill>
            <a:schemeClr val="bg1">
              <a:alpha val="19000"/>
            </a:schemeClr>
          </a:solidFill>
        </p:spPr>
        <p:txBody>
          <a:bodyPr wrap="square" rtlCol="0">
            <a:spAutoFit/>
          </a:bodyPr>
          <a:lstStyle/>
          <a:p>
            <a:pPr algn="ctr"/>
            <a:r>
              <a:rPr lang="en-US" b="1" dirty="0"/>
              <a:t>GUSHERS</a:t>
            </a:r>
          </a:p>
        </p:txBody>
      </p:sp>
      <p:sp>
        <p:nvSpPr>
          <p:cNvPr id="15" name="TextBox 14"/>
          <p:cNvSpPr txBox="1"/>
          <p:nvPr/>
        </p:nvSpPr>
        <p:spPr>
          <a:xfrm>
            <a:off x="684643" y="351431"/>
            <a:ext cx="7650670" cy="707886"/>
          </a:xfrm>
          <a:prstGeom prst="rect">
            <a:avLst/>
          </a:prstGeom>
          <a:noFill/>
          <a:ln>
            <a:solidFill>
              <a:srgbClr val="FF0000"/>
            </a:solidFill>
          </a:ln>
        </p:spPr>
        <p:txBody>
          <a:bodyPr wrap="square" rtlCol="0">
            <a:spAutoFit/>
          </a:bodyPr>
          <a:lstStyle/>
          <a:p>
            <a:pPr algn="ctr"/>
            <a:r>
              <a:rPr lang="en-US" sz="2000" b="1" dirty="0">
                <a:solidFill>
                  <a:schemeClr val="bg1"/>
                </a:solidFill>
              </a:rPr>
              <a:t>Do culture and science agree that climate change is affecting </a:t>
            </a:r>
          </a:p>
          <a:p>
            <a:pPr algn="ctr"/>
            <a:r>
              <a:rPr lang="en-US" sz="2000" b="1" dirty="0">
                <a:solidFill>
                  <a:schemeClr val="bg1"/>
                </a:solidFill>
              </a:rPr>
              <a:t>the sustainability of </a:t>
            </a:r>
            <a:r>
              <a:rPr lang="en-US" sz="2000" b="1" dirty="0" smtClean="0">
                <a:solidFill>
                  <a:schemeClr val="bg1"/>
                </a:solidFill>
              </a:rPr>
              <a:t>wild rice</a:t>
            </a:r>
            <a:r>
              <a:rPr lang="en-US" sz="2000" b="1" dirty="0" smtClean="0">
                <a:solidFill>
                  <a:schemeClr val="bg1"/>
                </a:solidFill>
              </a:rPr>
              <a:t> </a:t>
            </a:r>
            <a:r>
              <a:rPr lang="en-US" sz="2000" b="1" dirty="0">
                <a:solidFill>
                  <a:schemeClr val="bg1"/>
                </a:solidFill>
              </a:rPr>
              <a:t>?</a:t>
            </a:r>
          </a:p>
        </p:txBody>
      </p:sp>
      <p:pic>
        <p:nvPicPr>
          <p:cNvPr id="9" name="Picture 8"/>
          <p:cNvPicPr>
            <a:picLocks noChangeAspect="1"/>
          </p:cNvPicPr>
          <p:nvPr/>
        </p:nvPicPr>
        <p:blipFill>
          <a:blip r:embed="rId5"/>
          <a:stretch>
            <a:fillRect/>
          </a:stretch>
        </p:blipFill>
        <p:spPr>
          <a:xfrm>
            <a:off x="6072224" y="1514990"/>
            <a:ext cx="2605090" cy="1623952"/>
          </a:xfrm>
          <a:prstGeom prst="rect">
            <a:avLst/>
          </a:prstGeom>
        </p:spPr>
      </p:pic>
    </p:spTree>
    <p:extLst>
      <p:ext uri="{BB962C8B-B14F-4D97-AF65-F5344CB8AC3E}">
        <p14:creationId xmlns:p14="http://schemas.microsoft.com/office/powerpoint/2010/main" val="60626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ight Arrow 1"/>
          <p:cNvSpPr/>
          <p:nvPr/>
        </p:nvSpPr>
        <p:spPr>
          <a:xfrm>
            <a:off x="2766936" y="2739772"/>
            <a:ext cx="670955" cy="1887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0" dirty="0">
              <a:solidFill>
                <a:sysClr val="windowText" lastClr="000000"/>
              </a:solidFill>
              <a:latin typeface="Tw Cen MT"/>
            </a:endParaRPr>
          </a:p>
        </p:txBody>
      </p:sp>
      <p:sp>
        <p:nvSpPr>
          <p:cNvPr id="3" name="TextBox 2"/>
          <p:cNvSpPr txBox="1"/>
          <p:nvPr/>
        </p:nvSpPr>
        <p:spPr>
          <a:xfrm>
            <a:off x="623393" y="1749584"/>
            <a:ext cx="1885951" cy="369332"/>
          </a:xfrm>
          <a:prstGeom prst="rect">
            <a:avLst/>
          </a:prstGeom>
          <a:noFill/>
        </p:spPr>
        <p:txBody>
          <a:bodyPr wrap="square" rtlCol="0">
            <a:spAutoFit/>
          </a:bodyPr>
          <a:lstStyle/>
          <a:p>
            <a:pPr defTabSz="685800">
              <a:defRPr/>
            </a:pPr>
            <a:r>
              <a:rPr lang="en-US" b="1" kern="0" dirty="0">
                <a:solidFill>
                  <a:prstClr val="white"/>
                </a:solidFill>
                <a:latin typeface="Tw Cen MT"/>
              </a:rPr>
              <a:t>Cultural Practice</a:t>
            </a:r>
          </a:p>
        </p:txBody>
      </p:sp>
      <p:sp>
        <p:nvSpPr>
          <p:cNvPr id="12" name="TextBox 11"/>
          <p:cNvSpPr txBox="1"/>
          <p:nvPr/>
        </p:nvSpPr>
        <p:spPr>
          <a:xfrm>
            <a:off x="3512493" y="1784312"/>
            <a:ext cx="1588325" cy="369332"/>
          </a:xfrm>
          <a:prstGeom prst="rect">
            <a:avLst/>
          </a:prstGeom>
          <a:noFill/>
        </p:spPr>
        <p:txBody>
          <a:bodyPr wrap="square" rtlCol="0">
            <a:spAutoFit/>
          </a:bodyPr>
          <a:lstStyle/>
          <a:p>
            <a:pPr algn="ctr" defTabSz="685800">
              <a:defRPr/>
            </a:pPr>
            <a:r>
              <a:rPr lang="en-US" b="1" kern="0" dirty="0">
                <a:solidFill>
                  <a:prstClr val="white"/>
                </a:solidFill>
                <a:latin typeface="Tw Cen MT"/>
              </a:rPr>
              <a:t>Key Species</a:t>
            </a:r>
          </a:p>
        </p:txBody>
      </p:sp>
      <p:sp>
        <p:nvSpPr>
          <p:cNvPr id="6" name="TextBox 5"/>
          <p:cNvSpPr txBox="1"/>
          <p:nvPr/>
        </p:nvSpPr>
        <p:spPr>
          <a:xfrm>
            <a:off x="5430158" y="1768007"/>
            <a:ext cx="3407086" cy="369332"/>
          </a:xfrm>
          <a:prstGeom prst="rect">
            <a:avLst/>
          </a:prstGeom>
          <a:noFill/>
        </p:spPr>
        <p:txBody>
          <a:bodyPr wrap="square" rtlCol="0">
            <a:spAutoFit/>
          </a:bodyPr>
          <a:lstStyle/>
          <a:p>
            <a:pPr defTabSz="685800">
              <a:defRPr/>
            </a:pPr>
            <a:r>
              <a:rPr lang="en-US" b="1" kern="0" dirty="0">
                <a:solidFill>
                  <a:prstClr val="white"/>
                </a:solidFill>
                <a:latin typeface="Tw Cen MT"/>
              </a:rPr>
              <a:t>Place-based &amp; Scientific Evidence</a:t>
            </a:r>
          </a:p>
        </p:txBody>
      </p:sp>
      <p:cxnSp>
        <p:nvCxnSpPr>
          <p:cNvPr id="11" name="Straight Arrow Connector 10"/>
          <p:cNvCxnSpPr/>
          <p:nvPr/>
        </p:nvCxnSpPr>
        <p:spPr>
          <a:xfrm>
            <a:off x="4362980" y="3490063"/>
            <a:ext cx="9387" cy="287222"/>
          </a:xfrm>
          <a:prstGeom prst="straightConnector1">
            <a:avLst/>
          </a:prstGeom>
          <a:ln w="25400">
            <a:solidFill>
              <a:srgbClr val="CCFF99"/>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198942" y="3853840"/>
            <a:ext cx="2497714" cy="784830"/>
          </a:xfrm>
          <a:prstGeom prst="rect">
            <a:avLst/>
          </a:prstGeom>
          <a:noFill/>
          <a:ln>
            <a:solidFill>
              <a:srgbClr val="CCFF99"/>
            </a:solidFill>
          </a:ln>
        </p:spPr>
        <p:txBody>
          <a:bodyPr wrap="square" rtlCol="0">
            <a:spAutoFit/>
          </a:bodyPr>
          <a:lstStyle/>
          <a:p>
            <a:pPr algn="ctr" defTabSz="685800">
              <a:defRPr/>
            </a:pPr>
            <a:r>
              <a:rPr lang="en-US" sz="1500" i="1" kern="0" dirty="0">
                <a:solidFill>
                  <a:srgbClr val="FFFF00"/>
                </a:solidFill>
                <a:latin typeface="Tw Cen MT"/>
              </a:rPr>
              <a:t>Requires shallow water, moderate water level changes, cool growing season  </a:t>
            </a:r>
          </a:p>
        </p:txBody>
      </p:sp>
      <p:sp>
        <p:nvSpPr>
          <p:cNvPr id="19" name="TextBox 18"/>
          <p:cNvSpPr txBox="1"/>
          <p:nvPr/>
        </p:nvSpPr>
        <p:spPr>
          <a:xfrm>
            <a:off x="181581" y="4986100"/>
            <a:ext cx="6830673" cy="923330"/>
          </a:xfrm>
          <a:prstGeom prst="rect">
            <a:avLst/>
          </a:prstGeom>
          <a:noFill/>
        </p:spPr>
        <p:txBody>
          <a:bodyPr wrap="square" rtlCol="0">
            <a:spAutoFit/>
          </a:bodyPr>
          <a:lstStyle/>
          <a:p>
            <a:pPr defTabSz="685800">
              <a:defRPr/>
            </a:pPr>
            <a:r>
              <a:rPr lang="en-US" b="1" kern="0" dirty="0" smtClean="0">
                <a:solidFill>
                  <a:prstClr val="white"/>
                </a:solidFill>
                <a:latin typeface="Tw Cen MT"/>
              </a:rPr>
              <a:t>TEK:  Evidence of change embedded in the </a:t>
            </a:r>
            <a:r>
              <a:rPr lang="en-US" b="1" kern="0" dirty="0" err="1" smtClean="0">
                <a:solidFill>
                  <a:prstClr val="white"/>
                </a:solidFill>
                <a:latin typeface="Tw Cen MT"/>
              </a:rPr>
              <a:t>Ojibwe</a:t>
            </a:r>
            <a:r>
              <a:rPr lang="en-US" b="1" kern="0" dirty="0" smtClean="0">
                <a:solidFill>
                  <a:prstClr val="white"/>
                </a:solidFill>
                <a:latin typeface="Tw Cen MT"/>
              </a:rPr>
              <a:t> Language;</a:t>
            </a:r>
          </a:p>
          <a:p>
            <a:pPr defTabSz="685800">
              <a:defRPr/>
            </a:pPr>
            <a:r>
              <a:rPr lang="en-US" b="1" kern="0" dirty="0" err="1" smtClean="0">
                <a:solidFill>
                  <a:prstClr val="white"/>
                </a:solidFill>
                <a:latin typeface="Tw Cen MT"/>
              </a:rPr>
              <a:t>Manoominike-giizis</a:t>
            </a:r>
            <a:r>
              <a:rPr lang="en-US" b="1" kern="0" dirty="0" smtClean="0">
                <a:solidFill>
                  <a:prstClr val="white"/>
                </a:solidFill>
                <a:latin typeface="Tw Cen MT"/>
              </a:rPr>
              <a:t> </a:t>
            </a:r>
            <a:r>
              <a:rPr lang="en-US" b="1" kern="0" dirty="0">
                <a:solidFill>
                  <a:prstClr val="white"/>
                </a:solidFill>
                <a:latin typeface="Tw Cen MT"/>
              </a:rPr>
              <a:t>(August) = “Ricing Moon”</a:t>
            </a:r>
          </a:p>
          <a:p>
            <a:pPr defTabSz="685800">
              <a:defRPr/>
            </a:pPr>
            <a:r>
              <a:rPr lang="en-US" b="1" kern="0" dirty="0">
                <a:solidFill>
                  <a:prstClr val="white"/>
                </a:solidFill>
                <a:latin typeface="Tw Cen MT"/>
              </a:rPr>
              <a:t>Wild rice is now harvested in September</a:t>
            </a:r>
          </a:p>
        </p:txBody>
      </p:sp>
      <p:sp>
        <p:nvSpPr>
          <p:cNvPr id="29" name="Right Arrow 28"/>
          <p:cNvSpPr/>
          <p:nvPr/>
        </p:nvSpPr>
        <p:spPr>
          <a:xfrm>
            <a:off x="5280077" y="2777651"/>
            <a:ext cx="523114" cy="18686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0" dirty="0">
              <a:solidFill>
                <a:sysClr val="windowText" lastClr="000000"/>
              </a:solidFill>
              <a:latin typeface="Tw Cen MT"/>
            </a:endParaRPr>
          </a:p>
        </p:txBody>
      </p:sp>
      <p:sp>
        <p:nvSpPr>
          <p:cNvPr id="5" name="TextBox 4"/>
          <p:cNvSpPr txBox="1"/>
          <p:nvPr/>
        </p:nvSpPr>
        <p:spPr>
          <a:xfrm>
            <a:off x="6437852" y="4707472"/>
            <a:ext cx="1391697" cy="300082"/>
          </a:xfrm>
          <a:prstGeom prst="rect">
            <a:avLst/>
          </a:prstGeom>
          <a:noFill/>
        </p:spPr>
        <p:txBody>
          <a:bodyPr wrap="square" rtlCol="0">
            <a:spAutoFit/>
          </a:bodyPr>
          <a:lstStyle/>
          <a:p>
            <a:pPr defTabSz="685800">
              <a:defRPr/>
            </a:pPr>
            <a:endParaRPr lang="en-US" sz="1350" kern="0" dirty="0">
              <a:solidFill>
                <a:sysClr val="windowText" lastClr="000000"/>
              </a:solidFill>
              <a:latin typeface="Tw Cen MT"/>
            </a:endParaRPr>
          </a:p>
        </p:txBody>
      </p:sp>
      <p:sp>
        <p:nvSpPr>
          <p:cNvPr id="17" name="TextBox 16"/>
          <p:cNvSpPr txBox="1"/>
          <p:nvPr/>
        </p:nvSpPr>
        <p:spPr>
          <a:xfrm>
            <a:off x="7199126" y="5561508"/>
            <a:ext cx="1673678" cy="715581"/>
          </a:xfrm>
          <a:prstGeom prst="rect">
            <a:avLst/>
          </a:prstGeom>
          <a:noFill/>
        </p:spPr>
        <p:txBody>
          <a:bodyPr wrap="square" rtlCol="0">
            <a:spAutoFit/>
          </a:bodyPr>
          <a:lstStyle/>
          <a:p>
            <a:pPr algn="ctr" defTabSz="685800">
              <a:defRPr/>
            </a:pPr>
            <a:r>
              <a:rPr lang="en-US" sz="1350" i="1" kern="0" dirty="0">
                <a:solidFill>
                  <a:srgbClr val="FFC000"/>
                </a:solidFill>
                <a:latin typeface="Tw Cen MT"/>
              </a:rPr>
              <a:t>Projected frequency of 2”+ rain events, </a:t>
            </a:r>
          </a:p>
          <a:p>
            <a:pPr algn="ctr" defTabSz="685800">
              <a:defRPr/>
            </a:pPr>
            <a:r>
              <a:rPr lang="en-US" sz="1350" i="1" kern="0" dirty="0">
                <a:solidFill>
                  <a:srgbClr val="FFC000"/>
                </a:solidFill>
                <a:latin typeface="Tw Cen MT"/>
              </a:rPr>
              <a:t>1980-2055</a:t>
            </a:r>
          </a:p>
        </p:txBody>
      </p:sp>
      <p:pic>
        <p:nvPicPr>
          <p:cNvPr id="4" name="Picture 3"/>
          <p:cNvPicPr>
            <a:picLocks noChangeAspect="1"/>
          </p:cNvPicPr>
          <p:nvPr/>
        </p:nvPicPr>
        <p:blipFill>
          <a:blip r:embed="rId3"/>
          <a:stretch>
            <a:fillRect/>
          </a:stretch>
        </p:blipFill>
        <p:spPr>
          <a:xfrm>
            <a:off x="458445" y="2151749"/>
            <a:ext cx="2146543" cy="1625536"/>
          </a:xfrm>
          <a:prstGeom prst="rect">
            <a:avLst/>
          </a:prstGeom>
        </p:spPr>
      </p:pic>
      <p:pic>
        <p:nvPicPr>
          <p:cNvPr id="7" name="Picture 6"/>
          <p:cNvPicPr>
            <a:picLocks noChangeAspect="1"/>
          </p:cNvPicPr>
          <p:nvPr/>
        </p:nvPicPr>
        <p:blipFill>
          <a:blip r:embed="rId4"/>
          <a:stretch>
            <a:fillRect/>
          </a:stretch>
        </p:blipFill>
        <p:spPr>
          <a:xfrm>
            <a:off x="3512493" y="2342843"/>
            <a:ext cx="1681804" cy="1128779"/>
          </a:xfrm>
          <a:prstGeom prst="rect">
            <a:avLst/>
          </a:prstGeom>
        </p:spPr>
      </p:pic>
      <p:pic>
        <p:nvPicPr>
          <p:cNvPr id="10" name="Picture 9"/>
          <p:cNvPicPr>
            <a:picLocks noChangeAspect="1"/>
          </p:cNvPicPr>
          <p:nvPr/>
        </p:nvPicPr>
        <p:blipFill>
          <a:blip r:embed="rId5"/>
          <a:stretch>
            <a:fillRect/>
          </a:stretch>
        </p:blipFill>
        <p:spPr>
          <a:xfrm>
            <a:off x="5948006" y="2237300"/>
            <a:ext cx="2128496" cy="1413455"/>
          </a:xfrm>
          <a:prstGeom prst="rect">
            <a:avLst/>
          </a:prstGeom>
        </p:spPr>
      </p:pic>
      <p:sp>
        <p:nvSpPr>
          <p:cNvPr id="9" name="TextBox 8"/>
          <p:cNvSpPr txBox="1"/>
          <p:nvPr/>
        </p:nvSpPr>
        <p:spPr>
          <a:xfrm>
            <a:off x="921873" y="575497"/>
            <a:ext cx="7051852" cy="415498"/>
          </a:xfrm>
          <a:prstGeom prst="rect">
            <a:avLst/>
          </a:prstGeom>
          <a:noFill/>
        </p:spPr>
        <p:txBody>
          <a:bodyPr wrap="square" rtlCol="0">
            <a:spAutoFit/>
          </a:bodyPr>
          <a:lstStyle/>
          <a:p>
            <a:pPr algn="ctr" defTabSz="685800">
              <a:defRPr/>
            </a:pPr>
            <a:r>
              <a:rPr lang="en-US" sz="2100" b="1" kern="0" dirty="0" smtClean="0">
                <a:solidFill>
                  <a:srgbClr val="FFFF00"/>
                </a:solidFill>
                <a:latin typeface="Tw Cen MT"/>
              </a:rPr>
              <a:t>G-WOW Model:  </a:t>
            </a:r>
            <a:r>
              <a:rPr lang="en-US" sz="2100" b="1" kern="0" dirty="0" smtClean="0">
                <a:solidFill>
                  <a:srgbClr val="FFFF00"/>
                </a:solidFill>
                <a:latin typeface="Tw Cen MT"/>
              </a:rPr>
              <a:t>Wild Rice (</a:t>
            </a:r>
            <a:r>
              <a:rPr lang="en-US" sz="2100" b="1" kern="0" dirty="0" err="1" smtClean="0">
                <a:solidFill>
                  <a:srgbClr val="FFFF00"/>
                </a:solidFill>
                <a:latin typeface="Tw Cen MT"/>
              </a:rPr>
              <a:t>Manoomin</a:t>
            </a:r>
            <a:r>
              <a:rPr lang="en-US" sz="2100" b="1" kern="0" dirty="0" smtClean="0">
                <a:solidFill>
                  <a:srgbClr val="FFFF00"/>
                </a:solidFill>
                <a:latin typeface="Tw Cen MT"/>
              </a:rPr>
              <a:t>) Harvesting</a:t>
            </a:r>
            <a:endParaRPr lang="en-US" sz="2100" b="1" kern="0" dirty="0">
              <a:solidFill>
                <a:srgbClr val="FFFF00"/>
              </a:solidFill>
              <a:latin typeface="Tw Cen MT"/>
            </a:endParaRPr>
          </a:p>
        </p:txBody>
      </p:sp>
      <p:sp>
        <p:nvSpPr>
          <p:cNvPr id="14" name="TextBox 13">
            <a:extLst>
              <a:ext uri="{FF2B5EF4-FFF2-40B4-BE49-F238E27FC236}">
                <a16:creationId xmlns:a16="http://schemas.microsoft.com/office/drawing/2014/main" id="{98694AB1-987B-444F-9C81-35A613AB05ED}"/>
              </a:ext>
            </a:extLst>
          </p:cNvPr>
          <p:cNvSpPr txBox="1"/>
          <p:nvPr/>
        </p:nvSpPr>
        <p:spPr>
          <a:xfrm>
            <a:off x="6130359" y="2417649"/>
            <a:ext cx="1699190" cy="923330"/>
          </a:xfrm>
          <a:prstGeom prst="rect">
            <a:avLst/>
          </a:prstGeom>
          <a:noFill/>
        </p:spPr>
        <p:txBody>
          <a:bodyPr wrap="square" rtlCol="0">
            <a:spAutoFit/>
          </a:bodyPr>
          <a:lstStyle/>
          <a:p>
            <a:pPr algn="ctr" defTabSz="685800"/>
            <a:r>
              <a:rPr lang="en-US" sz="1350" b="1" dirty="0">
                <a:solidFill>
                  <a:srgbClr val="FFFF00"/>
                </a:solidFill>
                <a:latin typeface="Tw Cen MT"/>
              </a:rPr>
              <a:t>Unprecedented harvest cancellations since </a:t>
            </a:r>
            <a:r>
              <a:rPr lang="en-US" sz="1350" b="1" dirty="0" smtClean="0">
                <a:solidFill>
                  <a:srgbClr val="FFFF00"/>
                </a:solidFill>
                <a:latin typeface="Tw Cen MT"/>
              </a:rPr>
              <a:t>2007;  2016 floods</a:t>
            </a:r>
            <a:endParaRPr lang="en-US" sz="1350" b="1" dirty="0">
              <a:solidFill>
                <a:srgbClr val="FFFF00"/>
              </a:solidFill>
              <a:latin typeface="Tw Cen MT"/>
            </a:endParaRPr>
          </a:p>
        </p:txBody>
      </p:sp>
      <p:pic>
        <p:nvPicPr>
          <p:cNvPr id="18" name="Picture 17"/>
          <p:cNvPicPr>
            <a:picLocks noChangeAspect="1"/>
          </p:cNvPicPr>
          <p:nvPr/>
        </p:nvPicPr>
        <p:blipFill>
          <a:blip r:embed="rId6"/>
          <a:stretch>
            <a:fillRect/>
          </a:stretch>
        </p:blipFill>
        <p:spPr>
          <a:xfrm>
            <a:off x="7069523" y="3568523"/>
            <a:ext cx="1932884" cy="1910753"/>
          </a:xfrm>
          <a:prstGeom prst="rect">
            <a:avLst/>
          </a:prstGeom>
        </p:spPr>
      </p:pic>
      <p:sp>
        <p:nvSpPr>
          <p:cNvPr id="20" name="TextBox 19"/>
          <p:cNvSpPr txBox="1"/>
          <p:nvPr/>
        </p:nvSpPr>
        <p:spPr>
          <a:xfrm>
            <a:off x="181581" y="6069244"/>
            <a:ext cx="723798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What </a:t>
            </a:r>
            <a:r>
              <a:rPr kumimoji="0" lang="en-US" sz="2000" b="1" i="0" u="none" strike="noStrike" kern="0" cap="none" spc="0" normalizeH="0" baseline="0" noProof="0" dirty="0" smtClean="0">
                <a:ln>
                  <a:noFill/>
                </a:ln>
                <a:solidFill>
                  <a:schemeClr val="bg1"/>
                </a:solidFill>
                <a:effectLst/>
                <a:uLnTx/>
                <a:uFillTx/>
              </a:rPr>
              <a:t>do</a:t>
            </a:r>
            <a:r>
              <a:rPr kumimoji="0" lang="en-US" sz="2000" b="1" i="0" u="none" strike="noStrike" kern="0" cap="none" spc="0" normalizeH="0" noProof="0" dirty="0" smtClean="0">
                <a:ln>
                  <a:noFill/>
                </a:ln>
                <a:solidFill>
                  <a:schemeClr val="bg1"/>
                </a:solidFill>
                <a:effectLst/>
                <a:uLnTx/>
                <a:uFillTx/>
              </a:rPr>
              <a:t> these changes </a:t>
            </a:r>
            <a:r>
              <a:rPr kumimoji="0" lang="en-US" sz="2000" b="1" i="0" u="none" strike="noStrike" kern="0" cap="none" spc="0" normalizeH="0" baseline="0" noProof="0" dirty="0" smtClean="0">
                <a:ln>
                  <a:noFill/>
                </a:ln>
                <a:solidFill>
                  <a:schemeClr val="bg1"/>
                </a:solidFill>
                <a:effectLst/>
                <a:uLnTx/>
                <a:uFillTx/>
              </a:rPr>
              <a:t>mean </a:t>
            </a:r>
            <a:r>
              <a:rPr kumimoji="0" lang="en-US" sz="2000" b="1" i="0" u="none" strike="noStrike" kern="0" cap="none" spc="0" normalizeH="0" baseline="0" noProof="0" dirty="0">
                <a:ln>
                  <a:noFill/>
                </a:ln>
                <a:solidFill>
                  <a:schemeClr val="bg1"/>
                </a:solidFill>
                <a:effectLst/>
                <a:uLnTx/>
                <a:uFillTx/>
              </a:rPr>
              <a:t>for sustainability of </a:t>
            </a:r>
            <a:r>
              <a:rPr lang="en-US" sz="2000" b="1" kern="0" dirty="0" smtClean="0">
                <a:solidFill>
                  <a:schemeClr val="bg1"/>
                </a:solidFill>
              </a:rPr>
              <a:t>wild rice</a:t>
            </a:r>
            <a:r>
              <a:rPr kumimoji="0" lang="en-US" sz="2000" b="1" i="0" u="none" strike="noStrike" kern="0" cap="none" spc="0" normalizeH="0" baseline="0" noProof="0" dirty="0" smtClean="0">
                <a:ln>
                  <a:noFill/>
                </a:ln>
                <a:solidFill>
                  <a:schemeClr val="bg1"/>
                </a:solidFill>
                <a:effectLst/>
                <a:uLnTx/>
                <a:uFillTx/>
              </a:rPr>
              <a:t>?</a:t>
            </a:r>
            <a:endParaRPr kumimoji="0" lang="en-US" sz="2000" b="1"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What does this mean for cultural practices that rely </a:t>
            </a:r>
            <a:r>
              <a:rPr kumimoji="0" lang="en-US" sz="2000" b="1" i="0" u="none" strike="noStrike" kern="0" cap="none" spc="0" normalizeH="0" baseline="0" noProof="0" dirty="0" smtClean="0">
                <a:ln>
                  <a:noFill/>
                </a:ln>
                <a:solidFill>
                  <a:schemeClr val="bg1"/>
                </a:solidFill>
                <a:effectLst/>
                <a:uLnTx/>
                <a:uFillTx/>
              </a:rPr>
              <a:t>on</a:t>
            </a:r>
            <a:r>
              <a:rPr kumimoji="0" lang="en-US" sz="2000" b="1" i="0" u="none" strike="noStrike" kern="0" cap="none" spc="0" normalizeH="0" noProof="0" dirty="0" smtClean="0">
                <a:ln>
                  <a:noFill/>
                </a:ln>
                <a:solidFill>
                  <a:schemeClr val="bg1"/>
                </a:solidFill>
                <a:effectLst/>
                <a:uLnTx/>
                <a:uFillTx/>
              </a:rPr>
              <a:t> wild rice</a:t>
            </a:r>
            <a:r>
              <a:rPr kumimoji="0" lang="en-US" sz="2000" b="1" i="0" u="none" strike="noStrike" kern="0" cap="none" spc="0" normalizeH="0" baseline="0" noProof="0" dirty="0" smtClean="0">
                <a:ln>
                  <a:noFill/>
                </a:ln>
                <a:solidFill>
                  <a:schemeClr val="bg1"/>
                </a:solidFill>
                <a:effectLst/>
                <a:uLnTx/>
                <a:uFillTx/>
              </a:rPr>
              <a:t>?</a:t>
            </a:r>
            <a:endParaRPr kumimoji="0" lang="en-US"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55109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ight Arrow 1"/>
          <p:cNvSpPr/>
          <p:nvPr/>
        </p:nvSpPr>
        <p:spPr>
          <a:xfrm>
            <a:off x="2642731" y="2783978"/>
            <a:ext cx="670955" cy="1887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a:endParaRPr>
          </a:p>
        </p:txBody>
      </p:sp>
      <p:sp>
        <p:nvSpPr>
          <p:cNvPr id="3" name="TextBox 2"/>
          <p:cNvSpPr txBox="1"/>
          <p:nvPr/>
        </p:nvSpPr>
        <p:spPr>
          <a:xfrm>
            <a:off x="767106" y="1739930"/>
            <a:ext cx="1885951" cy="369332"/>
          </a:xfrm>
          <a:prstGeom prst="rect">
            <a:avLst/>
          </a:prstGeom>
          <a:noFill/>
        </p:spPr>
        <p:txBody>
          <a:bodyPr wrap="square" rtlCol="0">
            <a:spAutoFit/>
          </a:bodyPr>
          <a:lstStyle/>
          <a:p>
            <a:pPr defTabSz="685800"/>
            <a:r>
              <a:rPr lang="en-US" b="1" dirty="0">
                <a:solidFill>
                  <a:prstClr val="white"/>
                </a:solidFill>
                <a:latin typeface="Tw Cen MT"/>
              </a:rPr>
              <a:t>Cultural Practice</a:t>
            </a:r>
          </a:p>
        </p:txBody>
      </p:sp>
      <p:sp>
        <p:nvSpPr>
          <p:cNvPr id="12" name="TextBox 11"/>
          <p:cNvSpPr txBox="1"/>
          <p:nvPr/>
        </p:nvSpPr>
        <p:spPr>
          <a:xfrm>
            <a:off x="3415253" y="1765947"/>
            <a:ext cx="1588325" cy="369332"/>
          </a:xfrm>
          <a:prstGeom prst="rect">
            <a:avLst/>
          </a:prstGeom>
          <a:noFill/>
        </p:spPr>
        <p:txBody>
          <a:bodyPr wrap="square" rtlCol="0">
            <a:spAutoFit/>
          </a:bodyPr>
          <a:lstStyle/>
          <a:p>
            <a:pPr algn="ctr" defTabSz="685800"/>
            <a:r>
              <a:rPr lang="en-US" b="1" dirty="0">
                <a:solidFill>
                  <a:prstClr val="white"/>
                </a:solidFill>
                <a:latin typeface="Tw Cen MT"/>
              </a:rPr>
              <a:t>Key Species</a:t>
            </a:r>
          </a:p>
        </p:txBody>
      </p:sp>
      <p:pic>
        <p:nvPicPr>
          <p:cNvPr id="3082" name="Picture 10" descr="http://img4.southernliving.com/i/2012/11/peak-color-maple-trees/sugar-maple-fall-color-x.jpg?500:5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4379" y="2242392"/>
            <a:ext cx="1351373" cy="13513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10747" y="653380"/>
            <a:ext cx="5725342" cy="415498"/>
          </a:xfrm>
          <a:prstGeom prst="rect">
            <a:avLst/>
          </a:prstGeom>
          <a:noFill/>
        </p:spPr>
        <p:txBody>
          <a:bodyPr wrap="square" rtlCol="0">
            <a:spAutoFit/>
          </a:bodyPr>
          <a:lstStyle/>
          <a:p>
            <a:pPr algn="ctr" defTabSz="685800"/>
            <a:r>
              <a:rPr lang="en-US" sz="2100" b="1" dirty="0" smtClean="0">
                <a:solidFill>
                  <a:srgbClr val="FFFF00"/>
                </a:solidFill>
                <a:latin typeface="Tw Cen MT"/>
              </a:rPr>
              <a:t>Maple </a:t>
            </a:r>
            <a:r>
              <a:rPr lang="en-US" sz="2100" b="1" dirty="0">
                <a:solidFill>
                  <a:srgbClr val="FFFF00"/>
                </a:solidFill>
                <a:latin typeface="Tw Cen MT"/>
              </a:rPr>
              <a:t>Sugaring</a:t>
            </a:r>
          </a:p>
        </p:txBody>
      </p:sp>
      <p:sp>
        <p:nvSpPr>
          <p:cNvPr id="6" name="TextBox 5"/>
          <p:cNvSpPr txBox="1"/>
          <p:nvPr/>
        </p:nvSpPr>
        <p:spPr>
          <a:xfrm>
            <a:off x="5359668" y="1761789"/>
            <a:ext cx="3300406" cy="646331"/>
          </a:xfrm>
          <a:prstGeom prst="rect">
            <a:avLst/>
          </a:prstGeom>
          <a:noFill/>
        </p:spPr>
        <p:txBody>
          <a:bodyPr wrap="square" rtlCol="0">
            <a:spAutoFit/>
          </a:bodyPr>
          <a:lstStyle/>
          <a:p>
            <a:pPr defTabSz="685800"/>
            <a:r>
              <a:rPr lang="en-US" b="1" dirty="0">
                <a:solidFill>
                  <a:prstClr val="white"/>
                </a:solidFill>
                <a:latin typeface="Tw Cen MT"/>
              </a:rPr>
              <a:t>Place-based &amp; Scientific Evidence</a:t>
            </a:r>
          </a:p>
        </p:txBody>
      </p:sp>
      <p:cxnSp>
        <p:nvCxnSpPr>
          <p:cNvPr id="11" name="Straight Arrow Connector 10"/>
          <p:cNvCxnSpPr/>
          <p:nvPr/>
        </p:nvCxnSpPr>
        <p:spPr>
          <a:xfrm>
            <a:off x="4263370" y="3652024"/>
            <a:ext cx="0" cy="370907"/>
          </a:xfrm>
          <a:prstGeom prst="straightConnector1">
            <a:avLst/>
          </a:prstGeom>
          <a:ln w="25400">
            <a:solidFill>
              <a:srgbClr val="CCFF99"/>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330418" y="4081189"/>
            <a:ext cx="2286000" cy="784830"/>
          </a:xfrm>
          <a:prstGeom prst="rect">
            <a:avLst/>
          </a:prstGeom>
          <a:noFill/>
          <a:ln>
            <a:solidFill>
              <a:srgbClr val="CCFF99"/>
            </a:solidFill>
          </a:ln>
        </p:spPr>
        <p:txBody>
          <a:bodyPr wrap="square" rtlCol="0">
            <a:spAutoFit/>
          </a:bodyPr>
          <a:lstStyle/>
          <a:p>
            <a:pPr algn="ctr" defTabSz="685800"/>
            <a:r>
              <a:rPr lang="en-US" sz="1500" i="1" dirty="0">
                <a:solidFill>
                  <a:srgbClr val="FFFF00"/>
                </a:solidFill>
                <a:latin typeface="Tw Cen MT"/>
              </a:rPr>
              <a:t>Requires cool moist forest habitats, cold winter nights  for sugar production </a:t>
            </a:r>
          </a:p>
        </p:txBody>
      </p:sp>
      <p:pic>
        <p:nvPicPr>
          <p:cNvPr id="16" name="Picture 4" descr="http://www.mnn.com/sites/default/files/styles/featured_blog/public/maple-syrup-boil-fea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443" y="2315052"/>
            <a:ext cx="1667993" cy="93785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07819" y="5643601"/>
            <a:ext cx="5140778" cy="553998"/>
          </a:xfrm>
          <a:prstGeom prst="rect">
            <a:avLst/>
          </a:prstGeom>
          <a:noFill/>
        </p:spPr>
        <p:txBody>
          <a:bodyPr wrap="square" rtlCol="0">
            <a:spAutoFit/>
          </a:bodyPr>
          <a:lstStyle/>
          <a:p>
            <a:pPr algn="ctr" defTabSz="685800"/>
            <a:r>
              <a:rPr lang="en-US" sz="1500" b="1" dirty="0">
                <a:solidFill>
                  <a:prstClr val="white"/>
                </a:solidFill>
                <a:latin typeface="Tw Cen MT"/>
              </a:rPr>
              <a:t>What does this mean for sustainability of sugar maple and the </a:t>
            </a:r>
          </a:p>
          <a:p>
            <a:pPr algn="ctr" defTabSz="685800"/>
            <a:r>
              <a:rPr lang="en-US" sz="1500" b="1" dirty="0">
                <a:solidFill>
                  <a:prstClr val="white"/>
                </a:solidFill>
                <a:latin typeface="Tw Cen MT"/>
              </a:rPr>
              <a:t>cultural practices and  businesses that rely on it?</a:t>
            </a:r>
          </a:p>
        </p:txBody>
      </p:sp>
      <p:sp>
        <p:nvSpPr>
          <p:cNvPr id="29" name="Right Arrow 28"/>
          <p:cNvSpPr/>
          <p:nvPr/>
        </p:nvSpPr>
        <p:spPr>
          <a:xfrm>
            <a:off x="5098112" y="2783978"/>
            <a:ext cx="523114" cy="18686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a:endParaRPr>
          </a:p>
        </p:txBody>
      </p:sp>
      <p:sp>
        <p:nvSpPr>
          <p:cNvPr id="5" name="TextBox 4"/>
          <p:cNvSpPr txBox="1"/>
          <p:nvPr/>
        </p:nvSpPr>
        <p:spPr>
          <a:xfrm>
            <a:off x="6437853" y="4686300"/>
            <a:ext cx="1391697" cy="300082"/>
          </a:xfrm>
          <a:prstGeom prst="rect">
            <a:avLst/>
          </a:prstGeom>
          <a:noFill/>
        </p:spPr>
        <p:txBody>
          <a:bodyPr wrap="square" rtlCol="0">
            <a:spAutoFit/>
          </a:bodyPr>
          <a:lstStyle/>
          <a:p>
            <a:pPr defTabSz="685800"/>
            <a:endParaRPr lang="en-US" sz="1350" dirty="0">
              <a:solidFill>
                <a:prstClr val="black"/>
              </a:solidFill>
              <a:latin typeface="Tw Cen MT"/>
            </a:endParaRPr>
          </a:p>
        </p:txBody>
      </p:sp>
      <p:pic>
        <p:nvPicPr>
          <p:cNvPr id="7" name="Picture 6"/>
          <p:cNvPicPr>
            <a:picLocks noChangeAspect="1"/>
          </p:cNvPicPr>
          <p:nvPr/>
        </p:nvPicPr>
        <p:blipFill>
          <a:blip r:embed="rId4"/>
          <a:stretch>
            <a:fillRect/>
          </a:stretch>
        </p:blipFill>
        <p:spPr>
          <a:xfrm flipH="1">
            <a:off x="573143" y="2198273"/>
            <a:ext cx="2093055" cy="1385888"/>
          </a:xfrm>
          <a:prstGeom prst="rect">
            <a:avLst/>
          </a:prstGeom>
        </p:spPr>
      </p:pic>
      <p:pic>
        <p:nvPicPr>
          <p:cNvPr id="8" name="Picture 7"/>
          <p:cNvPicPr>
            <a:picLocks noChangeAspect="1"/>
          </p:cNvPicPr>
          <p:nvPr/>
        </p:nvPicPr>
        <p:blipFill>
          <a:blip r:embed="rId5"/>
          <a:stretch>
            <a:fillRect/>
          </a:stretch>
        </p:blipFill>
        <p:spPr>
          <a:xfrm>
            <a:off x="6625439" y="3097870"/>
            <a:ext cx="2380622" cy="2298329"/>
          </a:xfrm>
          <a:prstGeom prst="rect">
            <a:avLst/>
          </a:prstGeom>
        </p:spPr>
      </p:pic>
      <p:pic>
        <p:nvPicPr>
          <p:cNvPr id="9" name="Picture 8"/>
          <p:cNvPicPr>
            <a:picLocks noChangeAspect="1"/>
          </p:cNvPicPr>
          <p:nvPr/>
        </p:nvPicPr>
        <p:blipFill>
          <a:blip r:embed="rId6"/>
          <a:stretch>
            <a:fillRect/>
          </a:stretch>
        </p:blipFill>
        <p:spPr>
          <a:xfrm>
            <a:off x="7009871" y="5527374"/>
            <a:ext cx="2121592" cy="786452"/>
          </a:xfrm>
          <a:prstGeom prst="rect">
            <a:avLst/>
          </a:prstGeom>
        </p:spPr>
      </p:pic>
      <p:pic>
        <p:nvPicPr>
          <p:cNvPr id="21" name="Picture 8" descr="http://www.babybulletblog.com/wp-content/uploads/2013/11/pancak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8708" y="3393990"/>
            <a:ext cx="1001003" cy="10010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1459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descr="http://ak6.picdn.net/shutterstock/videos/1095898/preview/stock-footage-woman-fly-fishing-in-river.jpg"/>
          <p:cNvPicPr>
            <a:picLocks noChangeAspect="1" noChangeArrowheads="1"/>
          </p:cNvPicPr>
          <p:nvPr/>
        </p:nvPicPr>
        <p:blipFill rotWithShape="1">
          <a:blip r:embed="rId2">
            <a:extLst>
              <a:ext uri="{28A0092B-C50C-407E-A947-70E740481C1C}">
                <a14:useLocalDpi xmlns:a14="http://schemas.microsoft.com/office/drawing/2010/main" val="0"/>
              </a:ext>
            </a:extLst>
          </a:blip>
          <a:srcRect l="22227"/>
          <a:stretch/>
        </p:blipFill>
        <p:spPr bwMode="auto">
          <a:xfrm flipH="1">
            <a:off x="396240" y="2263470"/>
            <a:ext cx="2129892" cy="16997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ight Arrow 2"/>
          <p:cNvSpPr/>
          <p:nvPr/>
        </p:nvSpPr>
        <p:spPr>
          <a:xfrm>
            <a:off x="2606546" y="2748291"/>
            <a:ext cx="654627" cy="1654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a:endParaRPr>
          </a:p>
        </p:txBody>
      </p:sp>
      <p:pic>
        <p:nvPicPr>
          <p:cNvPr id="4" name="Picture 2" descr="http://www.travelwisconsin.com/uploads/blog/b1/b1fa587c-9ca7-49dd-8267-5a90b3414490-brown_trout.jpg?preset=detail-slider-deskt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8687" y="2421067"/>
            <a:ext cx="1776580" cy="8882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7688" y="1772951"/>
            <a:ext cx="1885951" cy="369332"/>
          </a:xfrm>
          <a:prstGeom prst="rect">
            <a:avLst/>
          </a:prstGeom>
          <a:noFill/>
        </p:spPr>
        <p:txBody>
          <a:bodyPr wrap="square" rtlCol="0">
            <a:spAutoFit/>
          </a:bodyPr>
          <a:lstStyle/>
          <a:p>
            <a:pPr defTabSz="685800"/>
            <a:r>
              <a:rPr lang="en-US" b="1" dirty="0">
                <a:solidFill>
                  <a:prstClr val="white"/>
                </a:solidFill>
                <a:latin typeface="Tw Cen MT"/>
              </a:rPr>
              <a:t>Cultural Practice</a:t>
            </a:r>
          </a:p>
        </p:txBody>
      </p:sp>
      <p:sp>
        <p:nvSpPr>
          <p:cNvPr id="6" name="TextBox 5"/>
          <p:cNvSpPr txBox="1"/>
          <p:nvPr/>
        </p:nvSpPr>
        <p:spPr>
          <a:xfrm>
            <a:off x="3355300" y="1772951"/>
            <a:ext cx="1588325" cy="369332"/>
          </a:xfrm>
          <a:prstGeom prst="rect">
            <a:avLst/>
          </a:prstGeom>
          <a:noFill/>
        </p:spPr>
        <p:txBody>
          <a:bodyPr wrap="square" rtlCol="0">
            <a:spAutoFit/>
          </a:bodyPr>
          <a:lstStyle/>
          <a:p>
            <a:pPr algn="ctr" defTabSz="685800"/>
            <a:r>
              <a:rPr lang="en-US" b="1" dirty="0">
                <a:solidFill>
                  <a:prstClr val="white"/>
                </a:solidFill>
                <a:latin typeface="Tw Cen MT"/>
              </a:rPr>
              <a:t>Key Species</a:t>
            </a:r>
          </a:p>
        </p:txBody>
      </p:sp>
      <p:sp>
        <p:nvSpPr>
          <p:cNvPr id="7" name="TextBox 6"/>
          <p:cNvSpPr txBox="1"/>
          <p:nvPr/>
        </p:nvSpPr>
        <p:spPr>
          <a:xfrm>
            <a:off x="5302334" y="1823496"/>
            <a:ext cx="3681406" cy="369332"/>
          </a:xfrm>
          <a:prstGeom prst="rect">
            <a:avLst/>
          </a:prstGeom>
          <a:noFill/>
        </p:spPr>
        <p:txBody>
          <a:bodyPr wrap="square" rtlCol="0">
            <a:spAutoFit/>
          </a:bodyPr>
          <a:lstStyle/>
          <a:p>
            <a:pPr defTabSz="685800"/>
            <a:r>
              <a:rPr lang="en-US" b="1" dirty="0">
                <a:solidFill>
                  <a:prstClr val="white"/>
                </a:solidFill>
                <a:latin typeface="Tw Cen MT"/>
              </a:rPr>
              <a:t>Place-based and Scientific Evidence</a:t>
            </a:r>
          </a:p>
        </p:txBody>
      </p:sp>
      <p:cxnSp>
        <p:nvCxnSpPr>
          <p:cNvPr id="8" name="Straight Arrow Connector 7"/>
          <p:cNvCxnSpPr/>
          <p:nvPr/>
        </p:nvCxnSpPr>
        <p:spPr>
          <a:xfrm>
            <a:off x="4215904" y="3418146"/>
            <a:ext cx="3089" cy="492620"/>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06577" y="4026939"/>
            <a:ext cx="2286000" cy="553998"/>
          </a:xfrm>
          <a:prstGeom prst="rect">
            <a:avLst/>
          </a:prstGeom>
          <a:noFill/>
          <a:ln>
            <a:solidFill>
              <a:srgbClr val="CCFF99"/>
            </a:solidFill>
          </a:ln>
        </p:spPr>
        <p:txBody>
          <a:bodyPr wrap="square" rtlCol="0">
            <a:spAutoFit/>
          </a:bodyPr>
          <a:lstStyle/>
          <a:p>
            <a:pPr algn="ctr" defTabSz="685800"/>
            <a:r>
              <a:rPr lang="en-US" sz="1500" i="1" dirty="0">
                <a:solidFill>
                  <a:prstClr val="white"/>
                </a:solidFill>
                <a:latin typeface="Tw Cen MT"/>
              </a:rPr>
              <a:t>Requires cold water habitats with high oxygen levels</a:t>
            </a:r>
          </a:p>
        </p:txBody>
      </p:sp>
      <p:sp>
        <p:nvSpPr>
          <p:cNvPr id="10" name="TextBox 9"/>
          <p:cNvSpPr txBox="1"/>
          <p:nvPr/>
        </p:nvSpPr>
        <p:spPr>
          <a:xfrm>
            <a:off x="462753" y="5400773"/>
            <a:ext cx="5943600" cy="784830"/>
          </a:xfrm>
          <a:prstGeom prst="rect">
            <a:avLst/>
          </a:prstGeom>
          <a:noFill/>
        </p:spPr>
        <p:txBody>
          <a:bodyPr wrap="square" rtlCol="0">
            <a:spAutoFit/>
          </a:bodyPr>
          <a:lstStyle/>
          <a:p>
            <a:pPr defTabSz="685800"/>
            <a:r>
              <a:rPr lang="en-US" sz="1500" b="1" dirty="0">
                <a:solidFill>
                  <a:prstClr val="white"/>
                </a:solidFill>
                <a:latin typeface="Tw Cen MT"/>
              </a:rPr>
              <a:t>Climate models predict up to 95% of brook trout habitat across Wisconsin could be lost if the average annual summer air temperature increased just over 5 º F.</a:t>
            </a:r>
          </a:p>
        </p:txBody>
      </p:sp>
      <p:pic>
        <p:nvPicPr>
          <p:cNvPr id="5122" name="Picture 2" descr="http://www.wicci.wisc.edu/gallery/centralsan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2379" y="2218327"/>
            <a:ext cx="1605831" cy="12502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393" y="3077669"/>
            <a:ext cx="1846018" cy="1657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6785734" y="4903548"/>
            <a:ext cx="2080013" cy="923330"/>
          </a:xfrm>
          <a:prstGeom prst="rect">
            <a:avLst/>
          </a:prstGeom>
          <a:noFill/>
        </p:spPr>
        <p:txBody>
          <a:bodyPr wrap="square" rtlCol="0">
            <a:spAutoFit/>
          </a:bodyPr>
          <a:lstStyle/>
          <a:p>
            <a:pPr algn="ctr" defTabSz="685800"/>
            <a:r>
              <a:rPr lang="en-US" sz="1350" i="1" dirty="0">
                <a:solidFill>
                  <a:srgbClr val="FFC000"/>
                </a:solidFill>
                <a:latin typeface="Tw Cen MT"/>
              </a:rPr>
              <a:t>Projected change in Wisconsin’s annual average temperatures in ºF, 1980-2055</a:t>
            </a:r>
          </a:p>
        </p:txBody>
      </p:sp>
      <p:sp>
        <p:nvSpPr>
          <p:cNvPr id="15" name="Right Arrow 14"/>
          <p:cNvSpPr/>
          <p:nvPr/>
        </p:nvSpPr>
        <p:spPr>
          <a:xfrm>
            <a:off x="5037752" y="2748291"/>
            <a:ext cx="654627" cy="1654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a:endParaRPr>
          </a:p>
        </p:txBody>
      </p:sp>
      <p:sp>
        <p:nvSpPr>
          <p:cNvPr id="11" name="TextBox 10"/>
          <p:cNvSpPr txBox="1"/>
          <p:nvPr/>
        </p:nvSpPr>
        <p:spPr>
          <a:xfrm>
            <a:off x="2901153" y="660848"/>
            <a:ext cx="3594141" cy="415498"/>
          </a:xfrm>
          <a:prstGeom prst="rect">
            <a:avLst/>
          </a:prstGeom>
          <a:noFill/>
        </p:spPr>
        <p:txBody>
          <a:bodyPr wrap="square" rtlCol="0">
            <a:spAutoFit/>
          </a:bodyPr>
          <a:lstStyle/>
          <a:p>
            <a:pPr algn="ctr" defTabSz="685800"/>
            <a:r>
              <a:rPr lang="en-US" sz="2100" b="1" dirty="0" smtClean="0">
                <a:solidFill>
                  <a:srgbClr val="FFFF00"/>
                </a:solidFill>
                <a:latin typeface="Tw Cen MT"/>
              </a:rPr>
              <a:t>Fishing</a:t>
            </a:r>
            <a:endParaRPr lang="en-US" sz="2100" b="1" dirty="0">
              <a:solidFill>
                <a:srgbClr val="FFFF00"/>
              </a:solidFill>
              <a:latin typeface="Tw Cen MT"/>
            </a:endParaRPr>
          </a:p>
        </p:txBody>
      </p:sp>
    </p:spTree>
    <p:extLst>
      <p:ext uri="{BB962C8B-B14F-4D97-AF65-F5344CB8AC3E}">
        <p14:creationId xmlns:p14="http://schemas.microsoft.com/office/powerpoint/2010/main" val="30295737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ight Arrow 2"/>
          <p:cNvSpPr/>
          <p:nvPr/>
        </p:nvSpPr>
        <p:spPr>
          <a:xfrm>
            <a:off x="2395652" y="2731833"/>
            <a:ext cx="654627" cy="1654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a:endParaRPr>
          </a:p>
        </p:txBody>
      </p:sp>
      <p:sp>
        <p:nvSpPr>
          <p:cNvPr id="5" name="TextBox 4"/>
          <p:cNvSpPr txBox="1"/>
          <p:nvPr/>
        </p:nvSpPr>
        <p:spPr>
          <a:xfrm>
            <a:off x="557688" y="1772951"/>
            <a:ext cx="1885951" cy="369332"/>
          </a:xfrm>
          <a:prstGeom prst="rect">
            <a:avLst/>
          </a:prstGeom>
          <a:noFill/>
        </p:spPr>
        <p:txBody>
          <a:bodyPr wrap="square" rtlCol="0">
            <a:spAutoFit/>
          </a:bodyPr>
          <a:lstStyle/>
          <a:p>
            <a:pPr defTabSz="685800"/>
            <a:r>
              <a:rPr lang="en-US" b="1" dirty="0">
                <a:solidFill>
                  <a:prstClr val="white"/>
                </a:solidFill>
                <a:latin typeface="Tw Cen MT"/>
              </a:rPr>
              <a:t>Cultural Practice</a:t>
            </a:r>
          </a:p>
        </p:txBody>
      </p:sp>
      <p:sp>
        <p:nvSpPr>
          <p:cNvPr id="6" name="TextBox 5"/>
          <p:cNvSpPr txBox="1"/>
          <p:nvPr/>
        </p:nvSpPr>
        <p:spPr>
          <a:xfrm>
            <a:off x="3355300" y="1772951"/>
            <a:ext cx="1588325" cy="369332"/>
          </a:xfrm>
          <a:prstGeom prst="rect">
            <a:avLst/>
          </a:prstGeom>
          <a:noFill/>
        </p:spPr>
        <p:txBody>
          <a:bodyPr wrap="square" rtlCol="0">
            <a:spAutoFit/>
          </a:bodyPr>
          <a:lstStyle/>
          <a:p>
            <a:pPr algn="ctr" defTabSz="685800"/>
            <a:r>
              <a:rPr lang="en-US" b="1" dirty="0">
                <a:solidFill>
                  <a:prstClr val="white"/>
                </a:solidFill>
                <a:latin typeface="Tw Cen MT"/>
              </a:rPr>
              <a:t>Key Species</a:t>
            </a:r>
          </a:p>
        </p:txBody>
      </p:sp>
      <p:sp>
        <p:nvSpPr>
          <p:cNvPr id="7" name="TextBox 6"/>
          <p:cNvSpPr txBox="1"/>
          <p:nvPr/>
        </p:nvSpPr>
        <p:spPr>
          <a:xfrm>
            <a:off x="5302334" y="1823496"/>
            <a:ext cx="3681406" cy="369332"/>
          </a:xfrm>
          <a:prstGeom prst="rect">
            <a:avLst/>
          </a:prstGeom>
          <a:noFill/>
        </p:spPr>
        <p:txBody>
          <a:bodyPr wrap="square" rtlCol="0">
            <a:spAutoFit/>
          </a:bodyPr>
          <a:lstStyle/>
          <a:p>
            <a:pPr defTabSz="685800"/>
            <a:r>
              <a:rPr lang="en-US" b="1" dirty="0">
                <a:solidFill>
                  <a:prstClr val="white"/>
                </a:solidFill>
                <a:latin typeface="Tw Cen MT"/>
              </a:rPr>
              <a:t>Place-based and Scientific Evidence</a:t>
            </a:r>
          </a:p>
        </p:txBody>
      </p:sp>
      <p:cxnSp>
        <p:nvCxnSpPr>
          <p:cNvPr id="8" name="Straight Arrow Connector 7"/>
          <p:cNvCxnSpPr/>
          <p:nvPr/>
        </p:nvCxnSpPr>
        <p:spPr>
          <a:xfrm>
            <a:off x="4215904" y="3418146"/>
            <a:ext cx="3089" cy="492620"/>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06577" y="4026939"/>
            <a:ext cx="2286000" cy="1015663"/>
          </a:xfrm>
          <a:prstGeom prst="rect">
            <a:avLst/>
          </a:prstGeom>
          <a:noFill/>
          <a:ln>
            <a:solidFill>
              <a:srgbClr val="CCFF99"/>
            </a:solidFill>
          </a:ln>
        </p:spPr>
        <p:txBody>
          <a:bodyPr wrap="square" rtlCol="0">
            <a:spAutoFit/>
          </a:bodyPr>
          <a:lstStyle/>
          <a:p>
            <a:pPr algn="ctr" defTabSz="685800"/>
            <a:r>
              <a:rPr lang="en-US" sz="1500" i="1" dirty="0">
                <a:solidFill>
                  <a:prstClr val="white"/>
                </a:solidFill>
                <a:latin typeface="Tw Cen MT"/>
              </a:rPr>
              <a:t>Requires water for breeding, warmer temperatures encourage more rapid generational development  </a:t>
            </a:r>
          </a:p>
        </p:txBody>
      </p:sp>
      <p:sp>
        <p:nvSpPr>
          <p:cNvPr id="13" name="TextBox 12"/>
          <p:cNvSpPr txBox="1"/>
          <p:nvPr/>
        </p:nvSpPr>
        <p:spPr>
          <a:xfrm>
            <a:off x="6855006" y="4938447"/>
            <a:ext cx="2080013" cy="715581"/>
          </a:xfrm>
          <a:prstGeom prst="rect">
            <a:avLst/>
          </a:prstGeom>
          <a:noFill/>
        </p:spPr>
        <p:txBody>
          <a:bodyPr wrap="square" rtlCol="0">
            <a:spAutoFit/>
          </a:bodyPr>
          <a:lstStyle/>
          <a:p>
            <a:pPr algn="ctr" defTabSz="685800"/>
            <a:r>
              <a:rPr lang="en-US" sz="1350" i="1" dirty="0">
                <a:solidFill>
                  <a:srgbClr val="FFC000"/>
                </a:solidFill>
                <a:latin typeface="Tw Cen MT"/>
              </a:rPr>
              <a:t>Projected change in annual  temperatures in ºF, 1981-2070</a:t>
            </a:r>
          </a:p>
        </p:txBody>
      </p:sp>
      <p:sp>
        <p:nvSpPr>
          <p:cNvPr id="15" name="Right Arrow 14"/>
          <p:cNvSpPr/>
          <p:nvPr/>
        </p:nvSpPr>
        <p:spPr>
          <a:xfrm>
            <a:off x="5037752" y="2748291"/>
            <a:ext cx="654627" cy="1654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a:endParaRPr>
          </a:p>
        </p:txBody>
      </p:sp>
      <p:sp>
        <p:nvSpPr>
          <p:cNvPr id="11" name="TextBox 10"/>
          <p:cNvSpPr txBox="1"/>
          <p:nvPr/>
        </p:nvSpPr>
        <p:spPr>
          <a:xfrm>
            <a:off x="1961437" y="518550"/>
            <a:ext cx="5181600" cy="415498"/>
          </a:xfrm>
          <a:prstGeom prst="rect">
            <a:avLst/>
          </a:prstGeom>
          <a:noFill/>
        </p:spPr>
        <p:txBody>
          <a:bodyPr wrap="square" rtlCol="0">
            <a:spAutoFit/>
          </a:bodyPr>
          <a:lstStyle/>
          <a:p>
            <a:pPr algn="ctr" defTabSz="685800"/>
            <a:r>
              <a:rPr lang="en-US" sz="2100" b="1" dirty="0" smtClean="0">
                <a:solidFill>
                  <a:srgbClr val="FFFF00"/>
                </a:solidFill>
                <a:latin typeface="Tw Cen MT"/>
              </a:rPr>
              <a:t>Outdoor </a:t>
            </a:r>
            <a:r>
              <a:rPr lang="en-US" sz="2100" b="1" dirty="0">
                <a:solidFill>
                  <a:srgbClr val="FFFF00"/>
                </a:solidFill>
                <a:latin typeface="Tw Cen MT"/>
              </a:rPr>
              <a:t>Recreation</a:t>
            </a:r>
          </a:p>
        </p:txBody>
      </p:sp>
      <p:pic>
        <p:nvPicPr>
          <p:cNvPr id="1026" name="Picture 2" descr="http://www.wigwam.com/media/2639/dawn_kish_ice-age-scenic-trail_wisconsin_dak886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3319"/>
          <a:stretch/>
        </p:blipFill>
        <p:spPr bwMode="auto">
          <a:xfrm>
            <a:off x="325702" y="2235262"/>
            <a:ext cx="1842038" cy="15601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aaai.org/Aaaai/media/MediaLibrary/Images/Conditions/Library/mosquitos-cro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114" y="2348064"/>
            <a:ext cx="1642846" cy="12321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innesota mosquito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0230" y="2252025"/>
            <a:ext cx="1411348" cy="141134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096604" y="5694015"/>
            <a:ext cx="1760418" cy="219291"/>
          </a:xfrm>
          <a:prstGeom prst="rect">
            <a:avLst/>
          </a:prstGeom>
        </p:spPr>
        <p:txBody>
          <a:bodyPr wrap="none">
            <a:spAutoFit/>
          </a:bodyPr>
          <a:lstStyle/>
          <a:p>
            <a:pPr defTabSz="685800"/>
            <a:r>
              <a:rPr lang="en-US" sz="825" dirty="0">
                <a:solidFill>
                  <a:prstClr val="white"/>
                </a:solidFill>
                <a:latin typeface="Source Serif Pro"/>
              </a:rPr>
              <a:t>(Source: NOAA NCEI / CICS-NC)</a:t>
            </a:r>
            <a:endParaRPr lang="en-US" sz="825" dirty="0">
              <a:solidFill>
                <a:prstClr val="white"/>
              </a:solidFill>
              <a:latin typeface="Tw Cen MT"/>
            </a:endParaRPr>
          </a:p>
        </p:txBody>
      </p:sp>
      <p:pic>
        <p:nvPicPr>
          <p:cNvPr id="21" name="Picture 20"/>
          <p:cNvPicPr>
            <a:picLocks noChangeAspect="1"/>
          </p:cNvPicPr>
          <p:nvPr/>
        </p:nvPicPr>
        <p:blipFill>
          <a:blip r:embed="rId5"/>
          <a:stretch>
            <a:fillRect/>
          </a:stretch>
        </p:blipFill>
        <p:spPr>
          <a:xfrm>
            <a:off x="7308425" y="3015334"/>
            <a:ext cx="1434704" cy="1923113"/>
          </a:xfrm>
          <a:prstGeom prst="rect">
            <a:avLst/>
          </a:prstGeom>
        </p:spPr>
      </p:pic>
      <p:sp>
        <p:nvSpPr>
          <p:cNvPr id="22" name="TextBox 21"/>
          <p:cNvSpPr txBox="1"/>
          <p:nvPr/>
        </p:nvSpPr>
        <p:spPr>
          <a:xfrm>
            <a:off x="531018" y="5698494"/>
            <a:ext cx="5084618" cy="923330"/>
          </a:xfrm>
          <a:prstGeom prst="rect">
            <a:avLst/>
          </a:prstGeom>
          <a:noFill/>
        </p:spPr>
        <p:txBody>
          <a:bodyPr wrap="square" rtlCol="0">
            <a:spAutoFit/>
          </a:bodyPr>
          <a:lstStyle/>
          <a:p>
            <a:pPr defTabSz="685800"/>
            <a:r>
              <a:rPr lang="en-US" dirty="0">
                <a:solidFill>
                  <a:prstClr val="white"/>
                </a:solidFill>
                <a:latin typeface="Tw Cen MT"/>
              </a:rPr>
              <a:t>The future for mosquitos is unclear. Warmer temperatures support new species such as the West Nile and </a:t>
            </a:r>
            <a:r>
              <a:rPr lang="en-US" dirty="0" err="1">
                <a:solidFill>
                  <a:prstClr val="white"/>
                </a:solidFill>
                <a:latin typeface="Tw Cen MT"/>
              </a:rPr>
              <a:t>Zika</a:t>
            </a:r>
            <a:r>
              <a:rPr lang="en-US" dirty="0">
                <a:solidFill>
                  <a:prstClr val="white"/>
                </a:solidFill>
                <a:latin typeface="Tw Cen MT"/>
              </a:rPr>
              <a:t> viruses</a:t>
            </a:r>
          </a:p>
        </p:txBody>
      </p:sp>
    </p:spTree>
    <p:extLst>
      <p:ext uri="{BB962C8B-B14F-4D97-AF65-F5344CB8AC3E}">
        <p14:creationId xmlns:p14="http://schemas.microsoft.com/office/powerpoint/2010/main" val="3892210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http://llnw.wbez.org/blog/insert-image/2011-July/2011-07-14/Ceded_TerritoriesGLIFW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3558"/>
            <a:ext cx="2436978" cy="19064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2651" y="3197059"/>
            <a:ext cx="2505623" cy="21106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217" y="4724399"/>
            <a:ext cx="2537290" cy="190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82379" y="187162"/>
            <a:ext cx="6123271" cy="3231654"/>
          </a:xfrm>
          <a:prstGeom prst="rect">
            <a:avLst/>
          </a:prstGeom>
          <a:noFill/>
        </p:spPr>
        <p:txBody>
          <a:bodyPr wrap="square" rtlCol="0">
            <a:spAutoFit/>
          </a:bodyPr>
          <a:lstStyle/>
          <a:p>
            <a:pPr algn="ctr"/>
            <a:r>
              <a:rPr lang="en-US" sz="2800" b="1" dirty="0">
                <a:solidFill>
                  <a:srgbClr val="FFFF00"/>
                </a:solidFill>
              </a:rPr>
              <a:t>PROJECT LOCATION </a:t>
            </a:r>
          </a:p>
          <a:p>
            <a:endParaRPr lang="en-US" b="1" dirty="0">
              <a:solidFill>
                <a:schemeClr val="bg1"/>
              </a:solidFill>
            </a:endParaRPr>
          </a:p>
          <a:p>
            <a:r>
              <a:rPr lang="en-US" sz="2000" b="1" dirty="0">
                <a:solidFill>
                  <a:schemeClr val="bg1"/>
                </a:solidFill>
              </a:rPr>
              <a:t>Located in the heart of the Lake Superior Region. This area includes 11 </a:t>
            </a:r>
            <a:r>
              <a:rPr lang="en-US" sz="2000" b="1" dirty="0" err="1">
                <a:solidFill>
                  <a:schemeClr val="bg1"/>
                </a:solidFill>
              </a:rPr>
              <a:t>Ojibwe</a:t>
            </a:r>
            <a:r>
              <a:rPr lang="en-US" sz="2000" b="1" dirty="0">
                <a:solidFill>
                  <a:schemeClr val="bg1"/>
                </a:solidFill>
              </a:rPr>
              <a:t> Tribal Nations living within the “Ceded Territory” of MN, WI and MI.</a:t>
            </a:r>
          </a:p>
          <a:p>
            <a:r>
              <a:rPr lang="en-US" sz="2000" b="1" dirty="0">
                <a:solidFill>
                  <a:schemeClr val="bg1"/>
                </a:solidFill>
              </a:rPr>
              <a:t> </a:t>
            </a:r>
          </a:p>
          <a:p>
            <a:endParaRPr lang="en-US" sz="2000" b="1" dirty="0">
              <a:solidFill>
                <a:schemeClr val="bg1"/>
              </a:solidFill>
            </a:endParaRPr>
          </a:p>
          <a:p>
            <a:r>
              <a:rPr lang="en-US" sz="2000" b="1" dirty="0">
                <a:solidFill>
                  <a:schemeClr val="bg1"/>
                </a:solidFill>
              </a:rPr>
              <a:t>Based  at the Northern Great Lakes Visitor Center A</a:t>
            </a:r>
            <a:r>
              <a:rPr lang="en-US" b="1" dirty="0">
                <a:solidFill>
                  <a:schemeClr val="bg1"/>
                </a:solidFill>
              </a:rPr>
              <a:t>shland, WI</a:t>
            </a:r>
          </a:p>
          <a:p>
            <a:endParaRPr lang="en-US" b="1" dirty="0">
              <a:solidFill>
                <a:srgbClr val="FFFF00"/>
              </a:solidFill>
            </a:endParaRPr>
          </a:p>
        </p:txBody>
      </p:sp>
      <p:sp>
        <p:nvSpPr>
          <p:cNvPr id="2" name="5-Point Star 1"/>
          <p:cNvSpPr/>
          <p:nvPr/>
        </p:nvSpPr>
        <p:spPr>
          <a:xfrm>
            <a:off x="4033983" y="3404176"/>
            <a:ext cx="355187" cy="414234"/>
          </a:xfrm>
          <a:prstGeom prst="star5">
            <a:avLst>
              <a:gd name="adj" fmla="val 13286"/>
              <a:gd name="hf" fmla="val 105146"/>
              <a:gd name="vf" fmla="val 1105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urved Down Arrow 3"/>
          <p:cNvSpPr/>
          <p:nvPr/>
        </p:nvSpPr>
        <p:spPr>
          <a:xfrm rot="2116989">
            <a:off x="4469525" y="3439875"/>
            <a:ext cx="2941329" cy="1117324"/>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017191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0" descr="https://pantherfile.uwm.edu/collins9/www/finalproject5/Project_5/snowboardin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717" y="2267891"/>
            <a:ext cx="2099632" cy="13997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12" descr="http://images2.wikia.nocookie.net/__cb20130729170224/creepypasta/images/d/d6/Field-with-snow-champ-ennei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9064" y="2754693"/>
            <a:ext cx="1563119" cy="11175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ight Arrow 3"/>
          <p:cNvSpPr/>
          <p:nvPr/>
        </p:nvSpPr>
        <p:spPr>
          <a:xfrm>
            <a:off x="2796761" y="3004026"/>
            <a:ext cx="654627" cy="16549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a:endParaRPr>
          </a:p>
        </p:txBody>
      </p:sp>
      <p:sp>
        <p:nvSpPr>
          <p:cNvPr id="5" name="TextBox 4"/>
          <p:cNvSpPr txBox="1"/>
          <p:nvPr/>
        </p:nvSpPr>
        <p:spPr>
          <a:xfrm>
            <a:off x="768133" y="1921643"/>
            <a:ext cx="1885951" cy="369332"/>
          </a:xfrm>
          <a:prstGeom prst="rect">
            <a:avLst/>
          </a:prstGeom>
          <a:noFill/>
        </p:spPr>
        <p:txBody>
          <a:bodyPr wrap="square" rtlCol="0">
            <a:spAutoFit/>
          </a:bodyPr>
          <a:lstStyle/>
          <a:p>
            <a:pPr defTabSz="685800"/>
            <a:r>
              <a:rPr lang="en-US" b="1" dirty="0">
                <a:solidFill>
                  <a:prstClr val="white"/>
                </a:solidFill>
                <a:latin typeface="Tw Cen MT"/>
              </a:rPr>
              <a:t>Cultural Practice</a:t>
            </a:r>
          </a:p>
        </p:txBody>
      </p:sp>
      <p:sp>
        <p:nvSpPr>
          <p:cNvPr id="6" name="TextBox 5"/>
          <p:cNvSpPr txBox="1"/>
          <p:nvPr/>
        </p:nvSpPr>
        <p:spPr>
          <a:xfrm>
            <a:off x="3302496" y="1900181"/>
            <a:ext cx="1588325" cy="646331"/>
          </a:xfrm>
          <a:prstGeom prst="rect">
            <a:avLst/>
          </a:prstGeom>
          <a:noFill/>
        </p:spPr>
        <p:txBody>
          <a:bodyPr wrap="square" rtlCol="0">
            <a:spAutoFit/>
          </a:bodyPr>
          <a:lstStyle/>
          <a:p>
            <a:pPr algn="ctr" defTabSz="685800"/>
            <a:r>
              <a:rPr lang="en-US" b="1" dirty="0">
                <a:solidFill>
                  <a:prstClr val="white"/>
                </a:solidFill>
                <a:latin typeface="Tw Cen MT"/>
              </a:rPr>
              <a:t>Key “condition”</a:t>
            </a:r>
          </a:p>
        </p:txBody>
      </p:sp>
      <p:sp>
        <p:nvSpPr>
          <p:cNvPr id="7" name="TextBox 6"/>
          <p:cNvSpPr txBox="1"/>
          <p:nvPr/>
        </p:nvSpPr>
        <p:spPr>
          <a:xfrm>
            <a:off x="5148208" y="1965317"/>
            <a:ext cx="3800060" cy="369332"/>
          </a:xfrm>
          <a:prstGeom prst="rect">
            <a:avLst/>
          </a:prstGeom>
          <a:noFill/>
        </p:spPr>
        <p:txBody>
          <a:bodyPr wrap="square" rtlCol="0">
            <a:spAutoFit/>
          </a:bodyPr>
          <a:lstStyle/>
          <a:p>
            <a:pPr defTabSz="685800"/>
            <a:r>
              <a:rPr lang="en-US" b="1" dirty="0">
                <a:solidFill>
                  <a:prstClr val="white"/>
                </a:solidFill>
                <a:latin typeface="Tw Cen MT"/>
              </a:rPr>
              <a:t>Place-based and Scientific Evidence</a:t>
            </a:r>
          </a:p>
        </p:txBody>
      </p:sp>
      <p:pic>
        <p:nvPicPr>
          <p:cNvPr id="4102" name="Picture 6" descr="http://www.wicci.wisc.edu/images_clients/fig7_without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619" y="3537267"/>
            <a:ext cx="2131763" cy="17951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987786" y="5513784"/>
            <a:ext cx="2080013" cy="923330"/>
          </a:xfrm>
          <a:prstGeom prst="rect">
            <a:avLst/>
          </a:prstGeom>
          <a:noFill/>
        </p:spPr>
        <p:txBody>
          <a:bodyPr wrap="square" rtlCol="0">
            <a:spAutoFit/>
          </a:bodyPr>
          <a:lstStyle/>
          <a:p>
            <a:pPr algn="ctr" defTabSz="685800"/>
            <a:r>
              <a:rPr lang="en-US" sz="1350" i="1" dirty="0">
                <a:solidFill>
                  <a:srgbClr val="FFC000"/>
                </a:solidFill>
                <a:latin typeface="Tw Cen MT"/>
              </a:rPr>
              <a:t>Projected change in Wisconsin’s winter average temperatures in ºF, 1980-2055</a:t>
            </a:r>
          </a:p>
        </p:txBody>
      </p:sp>
      <p:sp>
        <p:nvSpPr>
          <p:cNvPr id="8" name="TextBox 7"/>
          <p:cNvSpPr txBox="1"/>
          <p:nvPr/>
        </p:nvSpPr>
        <p:spPr>
          <a:xfrm>
            <a:off x="624098" y="5652284"/>
            <a:ext cx="5928083" cy="646331"/>
          </a:xfrm>
          <a:prstGeom prst="rect">
            <a:avLst/>
          </a:prstGeom>
          <a:noFill/>
        </p:spPr>
        <p:txBody>
          <a:bodyPr wrap="square" rtlCol="0">
            <a:spAutoFit/>
          </a:bodyPr>
          <a:lstStyle/>
          <a:p>
            <a:pPr algn="ctr" defTabSz="685800"/>
            <a:r>
              <a:rPr lang="en-US" b="1" dirty="0">
                <a:solidFill>
                  <a:prstClr val="white"/>
                </a:solidFill>
                <a:latin typeface="Tw Cen MT"/>
              </a:rPr>
              <a:t>What do these changes mean for winter outdoor recreation and  businesses that depend on cold  and snow?</a:t>
            </a:r>
          </a:p>
        </p:txBody>
      </p:sp>
      <p:sp>
        <p:nvSpPr>
          <p:cNvPr id="13" name="Right Arrow 12"/>
          <p:cNvSpPr/>
          <p:nvPr/>
        </p:nvSpPr>
        <p:spPr>
          <a:xfrm>
            <a:off x="5028031" y="3079287"/>
            <a:ext cx="654627" cy="16549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a:endParaRPr>
          </a:p>
        </p:txBody>
      </p:sp>
      <p:pic>
        <p:nvPicPr>
          <p:cNvPr id="15" name="Picture 2" descr="Image result for snowmobiling">
            <a:extLst>
              <a:ext uri="{FF2B5EF4-FFF2-40B4-BE49-F238E27FC236}">
                <a16:creationId xmlns:a16="http://schemas.microsoft.com/office/drawing/2014/main" id="{7A02F7C4-71CA-4BC8-A7D9-779FE6AADF4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857"/>
          <a:stretch/>
        </p:blipFill>
        <p:spPr bwMode="auto">
          <a:xfrm>
            <a:off x="88241" y="3472827"/>
            <a:ext cx="1886004" cy="10821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a:extLst>
              <a:ext uri="{FF2B5EF4-FFF2-40B4-BE49-F238E27FC236}">
                <a16:creationId xmlns:a16="http://schemas.microsoft.com/office/drawing/2014/main" id="{0428B891-523E-4619-A4DA-AA81263361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208" y="3385497"/>
            <a:ext cx="1572067" cy="10493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envirodad.com/wp-content/uploads/2012/03/skiing_on_fake_sn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2251" y="2487768"/>
            <a:ext cx="1675577" cy="12566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8133" y="405366"/>
            <a:ext cx="7924800" cy="1015663"/>
          </a:xfrm>
          <a:prstGeom prst="rect">
            <a:avLst/>
          </a:prstGeom>
          <a:noFill/>
        </p:spPr>
        <p:txBody>
          <a:bodyPr wrap="square" rtlCol="0">
            <a:spAutoFit/>
          </a:bodyPr>
          <a:lstStyle/>
          <a:p>
            <a:pPr algn="ctr" defTabSz="685800"/>
            <a:r>
              <a:rPr lang="en-US" sz="2400" b="1" dirty="0" smtClean="0">
                <a:solidFill>
                  <a:srgbClr val="FFFF00"/>
                </a:solidFill>
                <a:latin typeface="Tw Cen MT"/>
              </a:rPr>
              <a:t>Winter Recreation  </a:t>
            </a:r>
            <a:endParaRPr lang="en-US" sz="2400" b="1" dirty="0" smtClean="0">
              <a:solidFill>
                <a:srgbClr val="FFFF00"/>
              </a:solidFill>
              <a:latin typeface="Tw Cen MT"/>
            </a:endParaRPr>
          </a:p>
          <a:p>
            <a:pPr algn="ctr" defTabSz="685800"/>
            <a:r>
              <a:rPr lang="en-US" dirty="0" smtClean="0">
                <a:solidFill>
                  <a:srgbClr val="FFFF00"/>
                </a:solidFill>
                <a:latin typeface="Tw Cen MT"/>
              </a:rPr>
              <a:t>Example of applying </a:t>
            </a:r>
            <a:r>
              <a:rPr lang="en-US" dirty="0" smtClean="0">
                <a:solidFill>
                  <a:srgbClr val="FFFF00"/>
                </a:solidFill>
                <a:latin typeface="Tw Cen MT"/>
              </a:rPr>
              <a:t>the G-WOW model to a non-species dependent </a:t>
            </a:r>
          </a:p>
          <a:p>
            <a:pPr algn="ctr" defTabSz="685800"/>
            <a:r>
              <a:rPr lang="en-US" dirty="0" smtClean="0">
                <a:solidFill>
                  <a:srgbClr val="FFFF00"/>
                </a:solidFill>
                <a:latin typeface="Tw Cen MT"/>
              </a:rPr>
              <a:t>cultural practice </a:t>
            </a:r>
            <a:endParaRPr lang="en-US" dirty="0">
              <a:solidFill>
                <a:srgbClr val="FFFF00"/>
              </a:solidFill>
              <a:latin typeface="Tw Cen MT"/>
            </a:endParaRPr>
          </a:p>
        </p:txBody>
      </p:sp>
      <p:sp>
        <p:nvSpPr>
          <p:cNvPr id="19" name="TextBox 18"/>
          <p:cNvSpPr txBox="1"/>
          <p:nvPr/>
        </p:nvSpPr>
        <p:spPr>
          <a:xfrm>
            <a:off x="3588140" y="4161054"/>
            <a:ext cx="1356724" cy="553998"/>
          </a:xfrm>
          <a:prstGeom prst="rect">
            <a:avLst/>
          </a:prstGeom>
          <a:noFill/>
          <a:ln>
            <a:solidFill>
              <a:srgbClr val="CCFF99"/>
            </a:solidFill>
          </a:ln>
        </p:spPr>
        <p:txBody>
          <a:bodyPr wrap="square" rtlCol="0">
            <a:spAutoFit/>
          </a:bodyPr>
          <a:lstStyle/>
          <a:p>
            <a:pPr algn="ctr" defTabSz="685800">
              <a:defRPr/>
            </a:pPr>
            <a:r>
              <a:rPr lang="en-US" sz="1500" i="1" kern="0" dirty="0">
                <a:solidFill>
                  <a:srgbClr val="FFFF00"/>
                </a:solidFill>
                <a:latin typeface="Tw Cen MT"/>
              </a:rPr>
              <a:t>Requires cold temps  </a:t>
            </a:r>
          </a:p>
        </p:txBody>
      </p:sp>
      <p:cxnSp>
        <p:nvCxnSpPr>
          <p:cNvPr id="20" name="Straight Arrow Connector 19"/>
          <p:cNvCxnSpPr/>
          <p:nvPr/>
        </p:nvCxnSpPr>
        <p:spPr>
          <a:xfrm>
            <a:off x="4257114" y="3871139"/>
            <a:ext cx="9387" cy="287222"/>
          </a:xfrm>
          <a:prstGeom prst="straightConnector1">
            <a:avLst/>
          </a:prstGeom>
          <a:ln w="25400">
            <a:solidFill>
              <a:srgbClr val="CCFF99"/>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416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06188" y="1990783"/>
            <a:ext cx="2514601" cy="400110"/>
          </a:xfrm>
          <a:prstGeom prst="rect">
            <a:avLst/>
          </a:prstGeom>
          <a:noFill/>
        </p:spPr>
        <p:txBody>
          <a:bodyPr wrap="square" rtlCol="0">
            <a:spAutoFit/>
          </a:bodyPr>
          <a:lstStyle/>
          <a:p>
            <a:r>
              <a:rPr lang="en-US" sz="2000" b="1" dirty="0">
                <a:solidFill>
                  <a:srgbClr val="FFFF00"/>
                </a:solidFill>
              </a:rPr>
              <a:t>Cultural Practice</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789" y="1897584"/>
            <a:ext cx="211613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325" y="2014592"/>
            <a:ext cx="360362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5625" y="2719922"/>
            <a:ext cx="1932983" cy="1204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t="19701" b="10890"/>
          <a:stretch/>
        </p:blipFill>
        <p:spPr bwMode="auto">
          <a:xfrm flipH="1">
            <a:off x="2927136" y="2777843"/>
            <a:ext cx="1767771" cy="92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979036" y="4520265"/>
            <a:ext cx="2057400" cy="1477328"/>
          </a:xfrm>
          <a:prstGeom prst="rect">
            <a:avLst/>
          </a:prstGeom>
          <a:noFill/>
          <a:ln>
            <a:solidFill>
              <a:srgbClr val="CCFF99"/>
            </a:solidFill>
          </a:ln>
        </p:spPr>
        <p:txBody>
          <a:bodyPr wrap="square" rtlCol="0">
            <a:spAutoFit/>
          </a:bodyPr>
          <a:lstStyle/>
          <a:p>
            <a:pPr algn="ctr"/>
            <a:r>
              <a:rPr lang="en-US" i="1" dirty="0">
                <a:solidFill>
                  <a:srgbClr val="FFFF00"/>
                </a:solidFill>
              </a:rPr>
              <a:t>Requires cool water. Warmer water also favors invasives that compete with Yellow Perch   </a:t>
            </a:r>
          </a:p>
        </p:txBody>
      </p:sp>
      <p:sp>
        <p:nvSpPr>
          <p:cNvPr id="16" name="TextBox 15"/>
          <p:cNvSpPr txBox="1"/>
          <p:nvPr/>
        </p:nvSpPr>
        <p:spPr>
          <a:xfrm>
            <a:off x="914400" y="571253"/>
            <a:ext cx="7467600" cy="707886"/>
          </a:xfrm>
          <a:prstGeom prst="rect">
            <a:avLst/>
          </a:prstGeom>
          <a:noFill/>
        </p:spPr>
        <p:txBody>
          <a:bodyPr wrap="square" rtlCol="0">
            <a:spAutoFit/>
          </a:bodyPr>
          <a:lstStyle/>
          <a:p>
            <a:pPr algn="ctr"/>
            <a:r>
              <a:rPr lang="en-US" sz="2000" b="1" dirty="0" smtClean="0">
                <a:solidFill>
                  <a:schemeClr val="bg1"/>
                </a:solidFill>
              </a:rPr>
              <a:t>Other Examples of applying the </a:t>
            </a:r>
            <a:r>
              <a:rPr lang="en-US" sz="2000" b="1" dirty="0">
                <a:solidFill>
                  <a:schemeClr val="bg1"/>
                </a:solidFill>
              </a:rPr>
              <a:t>G-WOW model </a:t>
            </a:r>
            <a:r>
              <a:rPr lang="en-US" sz="2000" b="1" dirty="0" smtClean="0">
                <a:solidFill>
                  <a:schemeClr val="bg1"/>
                </a:solidFill>
              </a:rPr>
              <a:t> </a:t>
            </a:r>
            <a:endParaRPr lang="en-US" sz="2000" b="1" dirty="0">
              <a:solidFill>
                <a:schemeClr val="bg1"/>
              </a:solidFill>
            </a:endParaRPr>
          </a:p>
          <a:p>
            <a:pPr algn="ctr"/>
            <a:endParaRPr lang="en-US" sz="2000" b="1" dirty="0">
              <a:solidFill>
                <a:schemeClr val="bg1"/>
              </a:solidFill>
            </a:endParaRPr>
          </a:p>
        </p:txBody>
      </p:sp>
      <p:cxnSp>
        <p:nvCxnSpPr>
          <p:cNvPr id="4" name="Straight Arrow Connector 3"/>
          <p:cNvCxnSpPr/>
          <p:nvPr/>
        </p:nvCxnSpPr>
        <p:spPr>
          <a:xfrm>
            <a:off x="3851399" y="3714423"/>
            <a:ext cx="0" cy="538103"/>
          </a:xfrm>
          <a:prstGeom prst="straightConnector1">
            <a:avLst/>
          </a:prstGeom>
          <a:ln w="19050">
            <a:solidFill>
              <a:srgbClr val="CCFF99"/>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40718" y="5925644"/>
            <a:ext cx="1939724" cy="307777"/>
          </a:xfrm>
          <a:prstGeom prst="rect">
            <a:avLst/>
          </a:prstGeom>
          <a:noFill/>
        </p:spPr>
        <p:txBody>
          <a:bodyPr wrap="square" rtlCol="0">
            <a:spAutoFit/>
          </a:bodyPr>
          <a:lstStyle/>
          <a:p>
            <a:pPr algn="ctr"/>
            <a:r>
              <a:rPr lang="en-US" sz="1400" dirty="0">
                <a:solidFill>
                  <a:schemeClr val="bg1"/>
                </a:solidFill>
              </a:rPr>
              <a:t>Credit: GLERL. 10/2014</a:t>
            </a:r>
          </a:p>
        </p:txBody>
      </p:sp>
      <p:pic>
        <p:nvPicPr>
          <p:cNvPr id="2063"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68395">
            <a:off x="7079982" y="2498499"/>
            <a:ext cx="797253" cy="6643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 name="Right Arrow 21"/>
          <p:cNvSpPr/>
          <p:nvPr/>
        </p:nvSpPr>
        <p:spPr>
          <a:xfrm>
            <a:off x="2271557" y="3310473"/>
            <a:ext cx="572092" cy="2276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Arrow 22"/>
          <p:cNvSpPr/>
          <p:nvPr/>
        </p:nvSpPr>
        <p:spPr>
          <a:xfrm>
            <a:off x="4882357" y="2985687"/>
            <a:ext cx="572092" cy="2276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64"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668" y="2717005"/>
            <a:ext cx="1948543" cy="1354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399" y="4227877"/>
            <a:ext cx="1738157" cy="584775"/>
          </a:xfrm>
          <a:prstGeom prst="rect">
            <a:avLst/>
          </a:prstGeom>
          <a:noFill/>
        </p:spPr>
        <p:txBody>
          <a:bodyPr wrap="square" rtlCol="0">
            <a:spAutoFit/>
          </a:bodyPr>
          <a:lstStyle/>
          <a:p>
            <a:r>
              <a:rPr lang="en-US" sz="1600" i="1" dirty="0" smtClean="0">
                <a:solidFill>
                  <a:schemeClr val="bg1"/>
                </a:solidFill>
              </a:rPr>
              <a:t>Eating </a:t>
            </a:r>
            <a:r>
              <a:rPr lang="en-US" sz="1600" i="1" dirty="0" smtClean="0">
                <a:solidFill>
                  <a:schemeClr val="bg1"/>
                </a:solidFill>
              </a:rPr>
              <a:t>Friday </a:t>
            </a:r>
            <a:r>
              <a:rPr lang="en-US" sz="1600" i="1" dirty="0">
                <a:solidFill>
                  <a:schemeClr val="bg1"/>
                </a:solidFill>
              </a:rPr>
              <a:t>Night Perch fish </a:t>
            </a:r>
            <a:r>
              <a:rPr lang="en-US" sz="1600" i="1" dirty="0" smtClean="0">
                <a:solidFill>
                  <a:schemeClr val="bg1"/>
                </a:solidFill>
              </a:rPr>
              <a:t>fries</a:t>
            </a:r>
            <a:endParaRPr lang="en-US" sz="1600" i="1" dirty="0">
              <a:solidFill>
                <a:schemeClr val="bg1"/>
              </a:solidFill>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46295" y="3800323"/>
            <a:ext cx="2444951" cy="1910118"/>
          </a:xfrm>
          <a:prstGeom prst="rect">
            <a:avLst/>
          </a:prstGeom>
        </p:spPr>
      </p:pic>
    </p:spTree>
    <p:extLst>
      <p:ext uri="{BB962C8B-B14F-4D97-AF65-F5344CB8AC3E}">
        <p14:creationId xmlns:p14="http://schemas.microsoft.com/office/powerpoint/2010/main" val="29173227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0" descr="https://encrypted-tbn2.gstatic.com/images?q=tbn:ANd9GcRp--Nrl6KQucKSef937VKK9wvkphGHktEHq9boqAl8OcJKQAy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23" y="1914945"/>
            <a:ext cx="2115416" cy="1586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1949" y="1257761"/>
            <a:ext cx="1956619" cy="400110"/>
          </a:xfrm>
          <a:prstGeom prst="rect">
            <a:avLst/>
          </a:prstGeom>
          <a:noFill/>
        </p:spPr>
        <p:txBody>
          <a:bodyPr wrap="square" rtlCol="0">
            <a:spAutoFit/>
          </a:bodyPr>
          <a:lstStyle/>
          <a:p>
            <a:r>
              <a:rPr lang="en-US" sz="2000" b="1" dirty="0">
                <a:solidFill>
                  <a:srgbClr val="FFFF00"/>
                </a:solidFill>
              </a:rPr>
              <a:t>Cultural Practice</a:t>
            </a: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6844" y="1257761"/>
            <a:ext cx="211613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05352" y="3882316"/>
            <a:ext cx="2771923" cy="923330"/>
          </a:xfrm>
          <a:prstGeom prst="rect">
            <a:avLst/>
          </a:prstGeom>
          <a:noFill/>
          <a:ln>
            <a:solidFill>
              <a:srgbClr val="CCFF99"/>
            </a:solidFill>
          </a:ln>
        </p:spPr>
        <p:txBody>
          <a:bodyPr wrap="square" rtlCol="0">
            <a:spAutoFit/>
          </a:bodyPr>
          <a:lstStyle/>
          <a:p>
            <a:pPr algn="ctr"/>
            <a:r>
              <a:rPr lang="en-US" i="1" dirty="0">
                <a:solidFill>
                  <a:srgbClr val="FFFF00"/>
                </a:solidFill>
              </a:rPr>
              <a:t>Invasive Burmese python:</a:t>
            </a:r>
          </a:p>
          <a:p>
            <a:pPr algn="ctr"/>
            <a:r>
              <a:rPr lang="en-US" i="1" dirty="0">
                <a:solidFill>
                  <a:srgbClr val="FFFF00"/>
                </a:solidFill>
              </a:rPr>
              <a:t>requires very warm, moist  “tropical” habitats  </a:t>
            </a:r>
          </a:p>
        </p:txBody>
      </p:sp>
      <p:pic>
        <p:nvPicPr>
          <p:cNvPr id="3078"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2370" t="48129"/>
          <a:stretch/>
        </p:blipFill>
        <p:spPr bwMode="auto">
          <a:xfrm>
            <a:off x="6766199" y="3482103"/>
            <a:ext cx="1921560" cy="1554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60480" y="260094"/>
            <a:ext cx="7924800" cy="461665"/>
          </a:xfrm>
          <a:prstGeom prst="rect">
            <a:avLst/>
          </a:prstGeom>
          <a:noFill/>
        </p:spPr>
        <p:txBody>
          <a:bodyPr wrap="square" rtlCol="0">
            <a:spAutoFit/>
          </a:bodyPr>
          <a:lstStyle/>
          <a:p>
            <a:pPr algn="ctr"/>
            <a:r>
              <a:rPr lang="en-US" sz="2400" b="1" dirty="0" smtClean="0">
                <a:solidFill>
                  <a:schemeClr val="bg1"/>
                </a:solidFill>
              </a:rPr>
              <a:t>Southern </a:t>
            </a:r>
            <a:r>
              <a:rPr lang="en-US" sz="2400" b="1" dirty="0">
                <a:solidFill>
                  <a:schemeClr val="bg1"/>
                </a:solidFill>
              </a:rPr>
              <a:t>Florida Naturalist Example</a:t>
            </a:r>
          </a:p>
        </p:txBody>
      </p:sp>
      <p:sp>
        <p:nvSpPr>
          <p:cNvPr id="12" name="Right Arrow 11"/>
          <p:cNvSpPr/>
          <p:nvPr/>
        </p:nvSpPr>
        <p:spPr>
          <a:xfrm>
            <a:off x="2602785" y="2467516"/>
            <a:ext cx="492267" cy="2276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a:off x="5099766" y="2465764"/>
            <a:ext cx="572092" cy="2276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9375" y="1279192"/>
            <a:ext cx="360362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descr="https://encrypted-tbn0.gstatic.com/images?q=tbn:ANd9GcSXHASpg0EJx-M8UKHxs8NxII32yQH5TgIXLNgf4BK9gpdgpqkcyw">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4285" y="1836096"/>
            <a:ext cx="1454973" cy="19383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953930" y="5257800"/>
            <a:ext cx="1939724" cy="830997"/>
          </a:xfrm>
          <a:prstGeom prst="rect">
            <a:avLst/>
          </a:prstGeom>
          <a:noFill/>
        </p:spPr>
        <p:txBody>
          <a:bodyPr wrap="square" rtlCol="0">
            <a:spAutoFit/>
          </a:bodyPr>
          <a:lstStyle/>
          <a:p>
            <a:pPr algn="ctr"/>
            <a:r>
              <a:rPr lang="en-US" sz="1600" dirty="0">
                <a:solidFill>
                  <a:srgbClr val="FFFF00"/>
                </a:solidFill>
              </a:rPr>
              <a:t>Increase in 95+-degree day/year, 2041-2070.</a:t>
            </a:r>
          </a:p>
        </p:txBody>
      </p:sp>
      <p:sp>
        <p:nvSpPr>
          <p:cNvPr id="3" name="TextBox 2"/>
          <p:cNvSpPr txBox="1"/>
          <p:nvPr/>
        </p:nvSpPr>
        <p:spPr>
          <a:xfrm>
            <a:off x="401949" y="5627132"/>
            <a:ext cx="6094913" cy="923330"/>
          </a:xfrm>
          <a:prstGeom prst="rect">
            <a:avLst/>
          </a:prstGeom>
          <a:noFill/>
        </p:spPr>
        <p:txBody>
          <a:bodyPr wrap="square" rtlCol="0">
            <a:spAutoFit/>
          </a:bodyPr>
          <a:lstStyle/>
          <a:p>
            <a:r>
              <a:rPr lang="en-US" b="1" dirty="0">
                <a:solidFill>
                  <a:schemeClr val="bg1"/>
                </a:solidFill>
              </a:rPr>
              <a:t>What does a changing climate mean for the sustainability of this invasive species?  How could this affect recreation, nature-based tourism economies? </a:t>
            </a:r>
          </a:p>
        </p:txBody>
      </p:sp>
      <p:sp>
        <p:nvSpPr>
          <p:cNvPr id="8" name="Multiply 7"/>
          <p:cNvSpPr/>
          <p:nvPr/>
        </p:nvSpPr>
        <p:spPr>
          <a:xfrm>
            <a:off x="343780" y="2112154"/>
            <a:ext cx="1978648" cy="1305469"/>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2899" y="1980556"/>
            <a:ext cx="1796334" cy="1437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8200" y="3620883"/>
            <a:ext cx="1265238" cy="584775"/>
          </a:xfrm>
          <a:prstGeom prst="rect">
            <a:avLst/>
          </a:prstGeom>
          <a:noFill/>
        </p:spPr>
        <p:txBody>
          <a:bodyPr wrap="square" rtlCol="0">
            <a:spAutoFit/>
          </a:bodyPr>
          <a:lstStyle/>
          <a:p>
            <a:r>
              <a:rPr lang="en-US" sz="1600" i="1" dirty="0">
                <a:solidFill>
                  <a:schemeClr val="bg1"/>
                </a:solidFill>
              </a:rPr>
              <a:t>Hiking in the Everglades</a:t>
            </a:r>
          </a:p>
        </p:txBody>
      </p:sp>
      <p:sp>
        <p:nvSpPr>
          <p:cNvPr id="9" name="TextBox 8"/>
          <p:cNvSpPr txBox="1"/>
          <p:nvPr/>
        </p:nvSpPr>
        <p:spPr>
          <a:xfrm>
            <a:off x="7543800" y="1980556"/>
            <a:ext cx="1349854" cy="1077218"/>
          </a:xfrm>
          <a:prstGeom prst="rect">
            <a:avLst/>
          </a:prstGeom>
          <a:noFill/>
        </p:spPr>
        <p:txBody>
          <a:bodyPr wrap="square" rtlCol="0">
            <a:spAutoFit/>
          </a:bodyPr>
          <a:lstStyle/>
          <a:p>
            <a:r>
              <a:rPr lang="en-US" sz="1600" dirty="0">
                <a:solidFill>
                  <a:srgbClr val="FFFF00"/>
                </a:solidFill>
              </a:rPr>
              <a:t>Large circles = 50 or more pythons captured</a:t>
            </a:r>
          </a:p>
        </p:txBody>
      </p:sp>
      <p:cxnSp>
        <p:nvCxnSpPr>
          <p:cNvPr id="20" name="Straight Arrow Connector 19"/>
          <p:cNvCxnSpPr/>
          <p:nvPr/>
        </p:nvCxnSpPr>
        <p:spPr>
          <a:xfrm>
            <a:off x="4191000" y="3417623"/>
            <a:ext cx="0" cy="35679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5916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22121" y="1167124"/>
            <a:ext cx="19566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00"/>
                </a:solidFill>
                <a:effectLst/>
                <a:uLnTx/>
                <a:uFillTx/>
                <a:latin typeface="Tw Cen MT"/>
                <a:ea typeface="+mn-ea"/>
                <a:cs typeface="+mn-cs"/>
              </a:rPr>
              <a:t>Cultural Practice</a:t>
            </a:r>
          </a:p>
        </p:txBody>
      </p:sp>
      <p:sp>
        <p:nvSpPr>
          <p:cNvPr id="12" name="Right Arrow 11"/>
          <p:cNvSpPr/>
          <p:nvPr/>
        </p:nvSpPr>
        <p:spPr>
          <a:xfrm>
            <a:off x="2352670" y="2353632"/>
            <a:ext cx="492267" cy="2276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w Cen MT"/>
              <a:ea typeface="+mn-ea"/>
              <a:cs typeface="+mn-cs"/>
            </a:endParaRPr>
          </a:p>
        </p:txBody>
      </p:sp>
      <p:sp>
        <p:nvSpPr>
          <p:cNvPr id="13" name="Right Arrow 12"/>
          <p:cNvSpPr/>
          <p:nvPr/>
        </p:nvSpPr>
        <p:spPr>
          <a:xfrm>
            <a:off x="4747323" y="2326744"/>
            <a:ext cx="572092" cy="28142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w Cen MT"/>
              <a:ea typeface="+mn-ea"/>
              <a:cs typeface="+mn-cs"/>
            </a:endParaRPr>
          </a:p>
        </p:txBody>
      </p:sp>
      <p:sp>
        <p:nvSpPr>
          <p:cNvPr id="15" name="TextBox 14"/>
          <p:cNvSpPr txBox="1"/>
          <p:nvPr/>
        </p:nvSpPr>
        <p:spPr>
          <a:xfrm>
            <a:off x="2771066" y="1013236"/>
            <a:ext cx="21177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00"/>
                </a:solidFill>
                <a:effectLst/>
                <a:uLnTx/>
                <a:uFillTx/>
                <a:latin typeface="Tw Cen MT"/>
                <a:ea typeface="+mn-ea"/>
                <a:cs typeface="+mn-cs"/>
              </a:rPr>
              <a:t>Key Species/Habitat</a:t>
            </a:r>
          </a:p>
        </p:txBody>
      </p:sp>
      <p:sp>
        <p:nvSpPr>
          <p:cNvPr id="16" name="TextBox 15"/>
          <p:cNvSpPr txBox="1"/>
          <p:nvPr/>
        </p:nvSpPr>
        <p:spPr>
          <a:xfrm>
            <a:off x="5353578" y="1047056"/>
            <a:ext cx="3548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latin typeface="Tw Cen MT"/>
                <a:ea typeface="+mn-ea"/>
                <a:cs typeface="+mn-cs"/>
              </a:rPr>
              <a:t>Place-based &amp; Scientific Evidence</a:t>
            </a:r>
          </a:p>
        </p:txBody>
      </p:sp>
      <p:pic>
        <p:nvPicPr>
          <p:cNvPr id="1026" name="Picture 2" descr="Image result for winter logging jobs"/>
          <p:cNvPicPr>
            <a:picLocks noChangeAspect="1" noChangeArrowheads="1"/>
          </p:cNvPicPr>
          <p:nvPr/>
        </p:nvPicPr>
        <p:blipFill rotWithShape="1">
          <a:blip r:embed="rId3">
            <a:extLst>
              <a:ext uri="{28A0092B-C50C-407E-A947-70E740481C1C}">
                <a14:useLocalDpi xmlns:a14="http://schemas.microsoft.com/office/drawing/2010/main" val="0"/>
              </a:ext>
            </a:extLst>
          </a:blip>
          <a:srcRect l="51387" t="-7818" r="7519" b="7818"/>
          <a:stretch/>
        </p:blipFill>
        <p:spPr bwMode="auto">
          <a:xfrm>
            <a:off x="153209" y="1747363"/>
            <a:ext cx="2020672" cy="14085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0414" y="5641054"/>
            <a:ext cx="856906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FFFF"/>
                </a:solidFill>
                <a:effectLst/>
                <a:uLnTx/>
                <a:uFillTx/>
                <a:latin typeface="Helvetica Neue"/>
                <a:ea typeface="+mn-ea"/>
                <a:cs typeface="+mn-cs"/>
              </a:rPr>
              <a:t>"</a:t>
            </a:r>
            <a:r>
              <a:rPr kumimoji="0" lang="en-US" sz="1600" b="0" i="0" u="none" strike="noStrike" kern="0" cap="none" spc="0" normalizeH="0" baseline="0" noProof="0" dirty="0">
                <a:ln>
                  <a:noFill/>
                </a:ln>
                <a:solidFill>
                  <a:srgbClr val="00FFFF"/>
                </a:solidFill>
                <a:effectLst/>
                <a:uLnTx/>
                <a:uFillTx/>
                <a:latin typeface="MV Boli" panose="02000500030200090000" pitchFamily="2" charset="0"/>
                <a:ea typeface="+mn-ea"/>
                <a:cs typeface="MV Boli" panose="02000500030200090000" pitchFamily="2" charset="0"/>
              </a:rPr>
              <a:t>38 days of frozen ground lost since 1949. That's only 60 years and we've lost ... five weeks, almost six weeks. What does that mean for forest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FFFF"/>
                </a:solidFill>
                <a:effectLst/>
                <a:uLnTx/>
                <a:uFillTx/>
                <a:latin typeface="MV Boli" panose="02000500030200090000" pitchFamily="2" charset="0"/>
                <a:ea typeface="+mn-ea"/>
                <a:cs typeface="MV Boli" panose="02000500030200090000" pitchFamily="2" charset="0"/>
              </a:rPr>
              <a:t>Eau Claire, WI Logger </a:t>
            </a:r>
            <a:r>
              <a:rPr kumimoji="0" lang="en-US" sz="1600" b="0" i="1" u="none" strike="noStrike" kern="0" cap="none" spc="0" normalizeH="0" baseline="0" noProof="0" dirty="0">
                <a:ln>
                  <a:noFill/>
                </a:ln>
                <a:solidFill>
                  <a:srgbClr val="94B6D2">
                    <a:lumMod val="75000"/>
                  </a:srgbClr>
                </a:solidFill>
                <a:effectLst/>
                <a:uLnTx/>
                <a:uFillTx/>
                <a:latin typeface="Tw Cen MT" panose="020B0602020104020603" pitchFamily="34" charset="0"/>
                <a:ea typeface="+mn-ea"/>
                <a:cs typeface="MV Boli" panose="02000500030200090000" pitchFamily="2" charset="0"/>
              </a:rPr>
              <a:t>From: “Shorter winters chip away at northern logging season”, The Daily Climate, 2013</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4148" y="1937367"/>
            <a:ext cx="1676016" cy="1257012"/>
          </a:xfrm>
          <a:prstGeom prst="rect">
            <a:avLst/>
          </a:prstGeom>
        </p:spPr>
      </p:pic>
      <p:pic>
        <p:nvPicPr>
          <p:cNvPr id="8" name="Picture 7"/>
          <p:cNvPicPr>
            <a:picLocks noChangeAspect="1"/>
          </p:cNvPicPr>
          <p:nvPr/>
        </p:nvPicPr>
        <p:blipFill>
          <a:blip r:embed="rId5"/>
          <a:stretch>
            <a:fillRect/>
          </a:stretch>
        </p:blipFill>
        <p:spPr>
          <a:xfrm>
            <a:off x="5496574" y="1660404"/>
            <a:ext cx="1899960" cy="1320240"/>
          </a:xfrm>
          <a:prstGeom prst="rect">
            <a:avLst/>
          </a:prstGeom>
        </p:spPr>
      </p:pic>
      <p:pic>
        <p:nvPicPr>
          <p:cNvPr id="10" name="Picture 9"/>
          <p:cNvPicPr>
            <a:picLocks noChangeAspect="1"/>
          </p:cNvPicPr>
          <p:nvPr/>
        </p:nvPicPr>
        <p:blipFill>
          <a:blip r:embed="rId6"/>
          <a:stretch>
            <a:fillRect/>
          </a:stretch>
        </p:blipFill>
        <p:spPr>
          <a:xfrm>
            <a:off x="6829312" y="2650783"/>
            <a:ext cx="2200163" cy="2122963"/>
          </a:xfrm>
          <a:prstGeom prst="rect">
            <a:avLst/>
          </a:prstGeom>
        </p:spPr>
      </p:pic>
      <p:sp>
        <p:nvSpPr>
          <p:cNvPr id="14" name="TextBox 13"/>
          <p:cNvSpPr txBox="1"/>
          <p:nvPr/>
        </p:nvSpPr>
        <p:spPr>
          <a:xfrm>
            <a:off x="397924" y="4021101"/>
            <a:ext cx="58502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8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Fewer cold nights =  less frozen ground affecting harvest &amp; transport of logs to market</a:t>
            </a:r>
          </a:p>
        </p:txBody>
      </p:sp>
      <p:sp>
        <p:nvSpPr>
          <p:cNvPr id="3" name="TextBox 2"/>
          <p:cNvSpPr txBox="1"/>
          <p:nvPr/>
        </p:nvSpPr>
        <p:spPr>
          <a:xfrm>
            <a:off x="1163545" y="199906"/>
            <a:ext cx="7162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w Cen MT"/>
                <a:ea typeface="+mn-ea"/>
                <a:cs typeface="+mn-cs"/>
              </a:rPr>
              <a:t>Appling the G-WOW Model to an economic activity</a:t>
            </a:r>
          </a:p>
        </p:txBody>
      </p:sp>
      <p:sp>
        <p:nvSpPr>
          <p:cNvPr id="17" name="TextBox 16"/>
          <p:cNvSpPr txBox="1"/>
          <p:nvPr/>
        </p:nvSpPr>
        <p:spPr>
          <a:xfrm>
            <a:off x="6406209" y="4892633"/>
            <a:ext cx="27733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C000"/>
                </a:solidFill>
                <a:effectLst/>
                <a:uLnTx/>
                <a:uFillTx/>
                <a:latin typeface="Tw Cen MT"/>
                <a:ea typeface="+mn-ea"/>
                <a:cs typeface="+mn-cs"/>
              </a:rPr>
              <a:t>Projected change in frequency of nights below 0 ºF, 1980-2055</a:t>
            </a:r>
          </a:p>
        </p:txBody>
      </p:sp>
    </p:spTree>
    <p:extLst>
      <p:ext uri="{BB962C8B-B14F-4D97-AF65-F5344CB8AC3E}">
        <p14:creationId xmlns:p14="http://schemas.microsoft.com/office/powerpoint/2010/main" val="35791289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www.wicci.wisc.edu/images_clients/fig9_without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3765" y="3254084"/>
            <a:ext cx="2201845" cy="1854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arvesting corn"/>
          <p:cNvPicPr>
            <a:picLocks noChangeAspect="1" noChangeArrowheads="1"/>
          </p:cNvPicPr>
          <p:nvPr/>
        </p:nvPicPr>
        <p:blipFill rotWithShape="1">
          <a:blip r:embed="rId4">
            <a:extLst>
              <a:ext uri="{28A0092B-C50C-407E-A947-70E740481C1C}">
                <a14:useLocalDpi xmlns:a14="http://schemas.microsoft.com/office/drawing/2010/main" val="0"/>
              </a:ext>
            </a:extLst>
          </a:blip>
          <a:srcRect l="6332" r="9825"/>
          <a:stretch/>
        </p:blipFill>
        <p:spPr bwMode="auto">
          <a:xfrm>
            <a:off x="228653" y="2579587"/>
            <a:ext cx="2519729" cy="11811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arvesting cor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398600" y="2242400"/>
            <a:ext cx="1621005" cy="12123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bserved change in the frost-free season length in the United States. The Midwestern and Northeastern U.S. experienced an increase in the frost-free season of 9 and 10 days, respectively, from 1958-20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3182" y="1380061"/>
            <a:ext cx="2109616" cy="14243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53" y="6033111"/>
            <a:ext cx="9067747" cy="646331"/>
          </a:xfrm>
          <a:prstGeom prst="rect">
            <a:avLst/>
          </a:prstGeom>
          <a:noFill/>
        </p:spPr>
        <p:txBody>
          <a:bodyPr wrap="square" rtlCol="0">
            <a:spAutoFit/>
          </a:bodyPr>
          <a:lstStyle/>
          <a:p>
            <a:r>
              <a:rPr lang="en-US" i="1" dirty="0">
                <a:solidFill>
                  <a:srgbClr val="00FFFF"/>
                </a:solidFill>
              </a:rPr>
              <a:t>“Northern Wisconsin agriculture, for example, is likely to benefit from climate change further into the future, due to its more northern location.</a:t>
            </a:r>
            <a:r>
              <a:rPr lang="en-US" dirty="0">
                <a:solidFill>
                  <a:srgbClr val="00FFFF"/>
                </a:solidFill>
              </a:rPr>
              <a:t>”- NOAA/ U of Iowa</a:t>
            </a:r>
          </a:p>
        </p:txBody>
      </p:sp>
      <p:sp>
        <p:nvSpPr>
          <p:cNvPr id="4" name="TextBox 3"/>
          <p:cNvSpPr txBox="1"/>
          <p:nvPr/>
        </p:nvSpPr>
        <p:spPr>
          <a:xfrm>
            <a:off x="5951576" y="2808535"/>
            <a:ext cx="3344823" cy="307777"/>
          </a:xfrm>
          <a:prstGeom prst="rect">
            <a:avLst/>
          </a:prstGeom>
          <a:noFill/>
        </p:spPr>
        <p:txBody>
          <a:bodyPr wrap="square" rtlCol="0">
            <a:spAutoFit/>
          </a:bodyPr>
          <a:lstStyle/>
          <a:p>
            <a:r>
              <a:rPr lang="en-US" sz="1400" b="1" dirty="0">
                <a:solidFill>
                  <a:srgbClr val="FFC000"/>
                </a:solidFill>
              </a:rPr>
              <a:t>Change in frost-free days 1958-2012.</a:t>
            </a:r>
          </a:p>
        </p:txBody>
      </p:sp>
      <p:sp>
        <p:nvSpPr>
          <p:cNvPr id="5" name="TextBox 4"/>
          <p:cNvSpPr txBox="1"/>
          <p:nvPr/>
        </p:nvSpPr>
        <p:spPr>
          <a:xfrm>
            <a:off x="6775921" y="5197529"/>
            <a:ext cx="2414588" cy="954107"/>
          </a:xfrm>
          <a:prstGeom prst="rect">
            <a:avLst/>
          </a:prstGeom>
          <a:noFill/>
        </p:spPr>
        <p:txBody>
          <a:bodyPr wrap="square" rtlCol="0">
            <a:spAutoFit/>
          </a:bodyPr>
          <a:lstStyle/>
          <a:p>
            <a:r>
              <a:rPr lang="en-US" sz="1400" b="1" dirty="0">
                <a:solidFill>
                  <a:srgbClr val="FFC000"/>
                </a:solidFill>
              </a:rPr>
              <a:t>Projected Change in Summer Average Temperature (°F) from 1980 to 2055</a:t>
            </a:r>
            <a:r>
              <a:rPr lang="en-US" sz="1400" dirty="0">
                <a:solidFill>
                  <a:srgbClr val="FFC000"/>
                </a:solidFill>
              </a:rPr>
              <a:t> </a:t>
            </a:r>
            <a:br>
              <a:rPr lang="en-US" sz="1400" dirty="0">
                <a:solidFill>
                  <a:srgbClr val="FFC000"/>
                </a:solidFill>
              </a:rPr>
            </a:br>
            <a:endParaRPr lang="en-US" sz="1400" dirty="0">
              <a:solidFill>
                <a:srgbClr val="FFC000"/>
              </a:solidFill>
            </a:endParaRPr>
          </a:p>
        </p:txBody>
      </p:sp>
      <p:sp>
        <p:nvSpPr>
          <p:cNvPr id="6" name="TextBox 5"/>
          <p:cNvSpPr txBox="1"/>
          <p:nvPr/>
        </p:nvSpPr>
        <p:spPr>
          <a:xfrm>
            <a:off x="3330633" y="4497221"/>
            <a:ext cx="1769133" cy="1077218"/>
          </a:xfrm>
          <a:prstGeom prst="rect">
            <a:avLst/>
          </a:prstGeom>
          <a:noFill/>
          <a:ln>
            <a:solidFill>
              <a:srgbClr val="FFFF00"/>
            </a:solidFill>
          </a:ln>
        </p:spPr>
        <p:txBody>
          <a:bodyPr wrap="square" rtlCol="0">
            <a:spAutoFit/>
          </a:bodyPr>
          <a:lstStyle/>
          <a:p>
            <a:r>
              <a:rPr lang="en-US" sz="1600" dirty="0">
                <a:solidFill>
                  <a:srgbClr val="FFFF00"/>
                </a:solidFill>
              </a:rPr>
              <a:t>Warm temps, ideal 65-80 degrees F</a:t>
            </a:r>
          </a:p>
          <a:p>
            <a:endParaRPr lang="en-US" sz="1600" dirty="0">
              <a:solidFill>
                <a:srgbClr val="FFFF00"/>
              </a:solidFill>
            </a:endParaRPr>
          </a:p>
          <a:p>
            <a:r>
              <a:rPr lang="en-US" sz="1600" dirty="0">
                <a:solidFill>
                  <a:srgbClr val="FFFF00"/>
                </a:solidFill>
              </a:rPr>
              <a:t>Ample moisture </a:t>
            </a:r>
          </a:p>
        </p:txBody>
      </p:sp>
      <p:sp>
        <p:nvSpPr>
          <p:cNvPr id="11" name="Right Arrow 11"/>
          <p:cNvSpPr/>
          <p:nvPr/>
        </p:nvSpPr>
        <p:spPr>
          <a:xfrm>
            <a:off x="2929514" y="2857219"/>
            <a:ext cx="492267" cy="2276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 name="TextBox 11"/>
          <p:cNvSpPr txBox="1"/>
          <p:nvPr/>
        </p:nvSpPr>
        <p:spPr>
          <a:xfrm>
            <a:off x="467355" y="1676304"/>
            <a:ext cx="195661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00"/>
                </a:solidFill>
                <a:effectLst/>
                <a:uLnTx/>
                <a:uFillTx/>
              </a:rPr>
              <a:t>Cultural Practice</a:t>
            </a:r>
          </a:p>
        </p:txBody>
      </p:sp>
      <p:sp>
        <p:nvSpPr>
          <p:cNvPr id="13" name="TextBox 12"/>
          <p:cNvSpPr txBox="1"/>
          <p:nvPr/>
        </p:nvSpPr>
        <p:spPr>
          <a:xfrm>
            <a:off x="3039758" y="1087979"/>
            <a:ext cx="2117767"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00"/>
                </a:solidFill>
                <a:effectLst/>
                <a:uLnTx/>
                <a:uFillTx/>
              </a:rPr>
              <a:t>Key Species/Habitat</a:t>
            </a:r>
          </a:p>
        </p:txBody>
      </p:sp>
      <p:sp>
        <p:nvSpPr>
          <p:cNvPr id="14" name="TextBox 13"/>
          <p:cNvSpPr txBox="1"/>
          <p:nvPr/>
        </p:nvSpPr>
        <p:spPr>
          <a:xfrm>
            <a:off x="5486400" y="847355"/>
            <a:ext cx="35485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Place-based &amp; Scientific Evidence</a:t>
            </a:r>
          </a:p>
        </p:txBody>
      </p:sp>
      <p:sp>
        <p:nvSpPr>
          <p:cNvPr id="15" name="Right Arrow 12"/>
          <p:cNvSpPr/>
          <p:nvPr/>
        </p:nvSpPr>
        <p:spPr>
          <a:xfrm>
            <a:off x="5099362" y="2681627"/>
            <a:ext cx="572092" cy="2276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cxnSpLocks/>
          </p:cNvCxnSpPr>
          <p:nvPr/>
        </p:nvCxnSpPr>
        <p:spPr>
          <a:xfrm>
            <a:off x="4215199" y="3716800"/>
            <a:ext cx="0" cy="64767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3400" y="279888"/>
            <a:ext cx="808254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rPr>
              <a:t>Another G-WOW Model: Corn Farming</a:t>
            </a:r>
          </a:p>
        </p:txBody>
      </p:sp>
    </p:spTree>
    <p:extLst>
      <p:ext uri="{BB962C8B-B14F-4D97-AF65-F5344CB8AC3E}">
        <p14:creationId xmlns:p14="http://schemas.microsoft.com/office/powerpoint/2010/main" val="28406815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949" y="1104507"/>
            <a:ext cx="195661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00"/>
                </a:solidFill>
                <a:effectLst/>
                <a:uLnTx/>
                <a:uFillTx/>
              </a:rPr>
              <a:t>Cultural Practice</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270" y="1083075"/>
            <a:ext cx="211613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779187" y="3742684"/>
            <a:ext cx="2343446" cy="1323439"/>
          </a:xfrm>
          <a:prstGeom prst="rect">
            <a:avLst/>
          </a:prstGeom>
          <a:noFill/>
          <a:ln>
            <a:solidFill>
              <a:srgbClr val="CCFF99"/>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FFFF00"/>
                </a:solidFill>
                <a:effectLst/>
                <a:uLnTx/>
                <a:uFillTx/>
              </a:rPr>
              <a:t>What habitat conditions does the species need to survive and thrive</a:t>
            </a:r>
            <a:r>
              <a:rPr kumimoji="0" lang="en-US" sz="1600" b="0" i="1" u="none" strike="noStrike" kern="0" cap="none" spc="0" normalizeH="0" noProof="0" dirty="0">
                <a:ln>
                  <a:noFill/>
                </a:ln>
                <a:solidFill>
                  <a:srgbClr val="FFFF00"/>
                </a:solidFill>
                <a:effectLst/>
                <a:uLnTx/>
                <a:uFillTx/>
              </a:rPr>
              <a:t> or are required for</a:t>
            </a:r>
            <a:r>
              <a:rPr lang="en-US" sz="1600" i="1" kern="0" dirty="0">
                <a:solidFill>
                  <a:srgbClr val="FFFF00"/>
                </a:solidFill>
              </a:rPr>
              <a:t>r the cultural practice?</a:t>
            </a:r>
            <a:endParaRPr kumimoji="0" lang="en-US" sz="1600" b="0" i="1" u="none" strike="noStrike" kern="0" cap="none" spc="0" normalizeH="0" baseline="0" noProof="0" dirty="0">
              <a:ln>
                <a:noFill/>
              </a:ln>
              <a:solidFill>
                <a:srgbClr val="FFFF00"/>
              </a:solidFill>
              <a:effectLst/>
              <a:uLnTx/>
              <a:uFillTx/>
            </a:endParaRPr>
          </a:p>
        </p:txBody>
      </p:sp>
      <p:cxnSp>
        <p:nvCxnSpPr>
          <p:cNvPr id="7" name="Straight Arrow Connector 6"/>
          <p:cNvCxnSpPr/>
          <p:nvPr/>
        </p:nvCxnSpPr>
        <p:spPr>
          <a:xfrm>
            <a:off x="3829950" y="2856175"/>
            <a:ext cx="0" cy="701352"/>
          </a:xfrm>
          <a:prstGeom prst="straightConnector1">
            <a:avLst/>
          </a:prstGeom>
          <a:ln w="28575">
            <a:solidFill>
              <a:srgbClr val="CCFF99"/>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3718" y="381000"/>
            <a:ext cx="792480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rPr>
              <a:t>Create</a:t>
            </a:r>
            <a:r>
              <a:rPr kumimoji="0" lang="en-US" sz="2800" b="1" i="0" u="none" strike="noStrike" kern="0" cap="none" spc="0" normalizeH="0" noProof="0" dirty="0" smtClean="0">
                <a:ln>
                  <a:noFill/>
                </a:ln>
                <a:solidFill>
                  <a:schemeClr val="bg1"/>
                </a:solidFill>
                <a:effectLst/>
                <a:uLnTx/>
                <a:uFillTx/>
              </a:rPr>
              <a:t> Your </a:t>
            </a:r>
            <a:r>
              <a:rPr kumimoji="0" lang="en-US" sz="2800" b="1" i="0" u="none" strike="noStrike" kern="0" cap="none" spc="0" normalizeH="0" baseline="0" noProof="0" dirty="0" smtClean="0">
                <a:ln>
                  <a:noFill/>
                </a:ln>
                <a:solidFill>
                  <a:schemeClr val="bg1"/>
                </a:solidFill>
                <a:effectLst/>
                <a:uLnTx/>
                <a:uFillTx/>
              </a:rPr>
              <a:t>G-WOW </a:t>
            </a:r>
            <a:r>
              <a:rPr kumimoji="0" lang="en-US" sz="2800" b="1" i="0" u="none" strike="noStrike" kern="0" cap="none" spc="0" normalizeH="0" baseline="0" noProof="0" dirty="0">
                <a:ln>
                  <a:noFill/>
                </a:ln>
                <a:solidFill>
                  <a:schemeClr val="bg1"/>
                </a:solidFill>
                <a:effectLst/>
                <a:uLnTx/>
                <a:uFillTx/>
              </a:rPr>
              <a:t>model</a:t>
            </a:r>
          </a:p>
        </p:txBody>
      </p:sp>
      <p:sp>
        <p:nvSpPr>
          <p:cNvPr id="12" name="Right Arrow 11"/>
          <p:cNvSpPr/>
          <p:nvPr/>
        </p:nvSpPr>
        <p:spPr>
          <a:xfrm>
            <a:off x="2358568" y="2024198"/>
            <a:ext cx="492267" cy="2276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 name="Right Arrow 12"/>
          <p:cNvSpPr/>
          <p:nvPr/>
        </p:nvSpPr>
        <p:spPr>
          <a:xfrm>
            <a:off x="4770538" y="2024198"/>
            <a:ext cx="572092" cy="2276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3927" y="1125938"/>
            <a:ext cx="360362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01949" y="5438150"/>
            <a:ext cx="8430319" cy="16312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CC66"/>
                </a:solidFill>
                <a:effectLst/>
                <a:uLnTx/>
                <a:uFillTx/>
              </a:rPr>
              <a:t>Do culture and science agree?  Is climate change is </a:t>
            </a:r>
            <a:r>
              <a:rPr lang="en-US" sz="2000" kern="0" dirty="0">
                <a:solidFill>
                  <a:srgbClr val="FFCC66"/>
                </a:solidFill>
              </a:rPr>
              <a:t>affecting this </a:t>
            </a:r>
            <a:r>
              <a:rPr kumimoji="0" lang="en-US" sz="2000" b="0" i="0" u="none" strike="noStrike" kern="0" cap="none" spc="0" normalizeH="0" baseline="0" noProof="0" dirty="0">
                <a:ln>
                  <a:noFill/>
                </a:ln>
                <a:solidFill>
                  <a:srgbClr val="FFCC66"/>
                </a:solidFill>
                <a:effectLst/>
                <a:uLnTx/>
                <a:uFillTx/>
              </a:rPr>
              <a:t>cultural </a:t>
            </a:r>
            <a:r>
              <a:rPr kumimoji="0" lang="en-US" sz="2000" b="0" i="0" u="none" strike="noStrike" kern="0" cap="none" spc="0" normalizeH="0" baseline="0" noProof="0" dirty="0" smtClean="0">
                <a:ln>
                  <a:noFill/>
                </a:ln>
                <a:solidFill>
                  <a:srgbClr val="FFCC66"/>
                </a:solidFill>
                <a:effectLst/>
                <a:uLnTx/>
                <a:uFillTx/>
              </a:rPr>
              <a:t>or economic practice</a:t>
            </a:r>
            <a:r>
              <a:rPr kumimoji="0" lang="en-US" sz="2000" b="0" i="0" u="none" strike="noStrike" kern="0" cap="none" spc="0" normalizeH="0" baseline="0" noProof="0" dirty="0">
                <a:ln>
                  <a:noFill/>
                </a:ln>
                <a:solidFill>
                  <a:srgbClr val="FFCC66"/>
                </a:solidFill>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CC66"/>
                </a:solidFill>
                <a:effectLst/>
                <a:uLnTx/>
                <a:uFillTx/>
              </a:rPr>
              <a:t>What implications does this have for you, your community or economy?</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FFCC66"/>
                </a:solidFill>
              </a:rPr>
              <a:t>What can you do to fight climate change--with change?</a:t>
            </a:r>
            <a:endParaRPr kumimoji="0" lang="en-US" sz="2000" b="0" i="0" u="none" strike="noStrike" kern="0" cap="none" spc="0" normalizeH="0" baseline="0" noProof="0" dirty="0">
              <a:ln>
                <a:noFill/>
              </a:ln>
              <a:solidFill>
                <a:srgbClr val="FFCC6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CC66"/>
              </a:solidFill>
              <a:effectLst/>
              <a:uLnTx/>
              <a:uFillTx/>
            </a:endParaRPr>
          </a:p>
        </p:txBody>
      </p:sp>
      <p:sp>
        <p:nvSpPr>
          <p:cNvPr id="9" name="TextBox 8"/>
          <p:cNvSpPr txBox="1"/>
          <p:nvPr/>
        </p:nvSpPr>
        <p:spPr>
          <a:xfrm>
            <a:off x="401949" y="1676356"/>
            <a:ext cx="1731651" cy="92333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What cultural practice do you enjoy?</a:t>
            </a:r>
          </a:p>
        </p:txBody>
      </p:sp>
      <p:sp>
        <p:nvSpPr>
          <p:cNvPr id="18" name="TextBox 17"/>
          <p:cNvSpPr txBox="1"/>
          <p:nvPr/>
        </p:nvSpPr>
        <p:spPr>
          <a:xfrm>
            <a:off x="2947070" y="1655846"/>
            <a:ext cx="1736731" cy="1200329"/>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What species is  needed to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support this practice?</a:t>
            </a:r>
          </a:p>
        </p:txBody>
      </p:sp>
      <p:sp>
        <p:nvSpPr>
          <p:cNvPr id="17" name="TextBox 16"/>
          <p:cNvSpPr txBox="1"/>
          <p:nvPr/>
        </p:nvSpPr>
        <p:spPr>
          <a:xfrm>
            <a:off x="5373119" y="1671457"/>
            <a:ext cx="3254433" cy="1200329"/>
          </a:xfrm>
          <a:prstGeom prst="rect">
            <a:avLst/>
          </a:prstGeom>
          <a:noFill/>
          <a:ln>
            <a:solidFill>
              <a:schemeClr val="bg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What changes are you seeing in the key species or in the habitats it needs?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19" name="TextBox 18"/>
          <p:cNvSpPr txBox="1"/>
          <p:nvPr/>
        </p:nvSpPr>
        <p:spPr>
          <a:xfrm>
            <a:off x="6415314" y="2514600"/>
            <a:ext cx="2543628" cy="2739211"/>
          </a:xfrm>
          <a:prstGeom prst="rect">
            <a:avLst/>
          </a:prstGeom>
          <a:noFill/>
          <a:ln>
            <a:solidFill>
              <a:srgbClr val="FFFF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What changes in environmental variables critical to supporting these habitat conditions are projected by climate science?  </a:t>
            </a:r>
            <a:r>
              <a:rPr kumimoji="0" lang="en-US" sz="1600" b="0" i="0" u="none" strike="noStrike" kern="0" cap="none" spc="0" normalizeH="0" baseline="0" noProof="0" dirty="0">
                <a:ln>
                  <a:noFill/>
                </a:ln>
                <a:solidFill>
                  <a:srgbClr val="CCFF99"/>
                </a:solidFill>
                <a:effectLst/>
                <a:uLnTx/>
                <a:uFillTx/>
              </a:rPr>
              <a:t>Variables may include: temperature, precipitation, drought,  intense rain/ storms, humidity, etc.</a:t>
            </a:r>
          </a:p>
        </p:txBody>
      </p:sp>
    </p:spTree>
    <p:extLst>
      <p:ext uri="{BB962C8B-B14F-4D97-AF65-F5344CB8AC3E}">
        <p14:creationId xmlns:p14="http://schemas.microsoft.com/office/powerpoint/2010/main" val="24655959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9790" y="272110"/>
            <a:ext cx="7391400" cy="830997"/>
          </a:xfrm>
          <a:prstGeom prst="rect">
            <a:avLst/>
          </a:prstGeom>
          <a:noFill/>
        </p:spPr>
        <p:txBody>
          <a:bodyPr wrap="square" rtlCol="0">
            <a:spAutoFit/>
          </a:bodyPr>
          <a:lstStyle/>
          <a:p>
            <a:r>
              <a:rPr lang="en-US" sz="2400" b="1" dirty="0" smtClean="0">
                <a:solidFill>
                  <a:schemeClr val="bg1"/>
                </a:solidFill>
              </a:rPr>
              <a:t>The G-WOW website has place-based activities that </a:t>
            </a:r>
            <a:r>
              <a:rPr lang="en-US" sz="2400" b="1" dirty="0" smtClean="0">
                <a:solidFill>
                  <a:schemeClr val="bg1"/>
                </a:solidFill>
              </a:rPr>
              <a:t>apply the </a:t>
            </a:r>
            <a:r>
              <a:rPr lang="en-US" sz="2400" b="1" dirty="0" smtClean="0">
                <a:solidFill>
                  <a:schemeClr val="bg1"/>
                </a:solidFill>
              </a:rPr>
              <a:t>G-WOW model to increase climate awareness</a:t>
            </a:r>
            <a:endParaRPr lang="en-US" sz="2400" b="1" dirty="0">
              <a:solidFill>
                <a:schemeClr val="bg1"/>
              </a:solidFill>
            </a:endParaRPr>
          </a:p>
        </p:txBody>
      </p:sp>
      <p:sp>
        <p:nvSpPr>
          <p:cNvPr id="3" name="TextBox 2"/>
          <p:cNvSpPr txBox="1"/>
          <p:nvPr/>
        </p:nvSpPr>
        <p:spPr>
          <a:xfrm>
            <a:off x="985520" y="1323201"/>
            <a:ext cx="7239000" cy="461665"/>
          </a:xfrm>
          <a:prstGeom prst="rect">
            <a:avLst/>
          </a:prstGeom>
          <a:noFill/>
        </p:spPr>
        <p:txBody>
          <a:bodyPr wrap="square" rtlCol="0">
            <a:spAutoFit/>
          </a:bodyPr>
          <a:lstStyle/>
          <a:p>
            <a:pPr algn="ctr"/>
            <a:r>
              <a:rPr lang="en-US" sz="2400" b="1" dirty="0" smtClean="0">
                <a:solidFill>
                  <a:srgbClr val="FFFF00"/>
                </a:solidFill>
              </a:rPr>
              <a:t>Climate Forest Winners and Losers Game</a:t>
            </a:r>
            <a:endParaRPr lang="en-US" sz="2400" b="1" dirty="0">
              <a:solidFill>
                <a:srgbClr val="FFFF00"/>
              </a:solidFill>
            </a:endParaRPr>
          </a:p>
        </p:txBody>
      </p:sp>
      <p:sp>
        <p:nvSpPr>
          <p:cNvPr id="4" name="TextBox 3"/>
          <p:cNvSpPr txBox="1"/>
          <p:nvPr/>
        </p:nvSpPr>
        <p:spPr>
          <a:xfrm>
            <a:off x="1099820" y="6215736"/>
            <a:ext cx="7010400" cy="615553"/>
          </a:xfrm>
          <a:prstGeom prst="rect">
            <a:avLst/>
          </a:prstGeom>
          <a:noFill/>
        </p:spPr>
        <p:txBody>
          <a:bodyPr wrap="square" rtlCol="0">
            <a:spAutoFit/>
          </a:bodyPr>
          <a:lstStyle/>
          <a:p>
            <a:pPr algn="ctr"/>
            <a:r>
              <a:rPr lang="en-US" dirty="0" smtClean="0">
                <a:solidFill>
                  <a:srgbClr val="CCFF99"/>
                </a:solidFill>
              </a:rPr>
              <a:t> </a:t>
            </a:r>
            <a:r>
              <a:rPr lang="en-US" sz="1600" dirty="0" smtClean="0">
                <a:solidFill>
                  <a:srgbClr val="CCFF99"/>
                </a:solidFill>
              </a:rPr>
              <a:t>Based on research from the Northern Institute of Applied Climate Science, </a:t>
            </a:r>
            <a:endParaRPr lang="en-US" sz="1600" dirty="0" smtClean="0">
              <a:solidFill>
                <a:srgbClr val="CCFF99"/>
              </a:solidFill>
            </a:endParaRPr>
          </a:p>
          <a:p>
            <a:pPr algn="ctr"/>
            <a:r>
              <a:rPr lang="en-US" sz="1600" dirty="0" smtClean="0">
                <a:solidFill>
                  <a:srgbClr val="CCFF99"/>
                </a:solidFill>
              </a:rPr>
              <a:t>USDA-Forest </a:t>
            </a:r>
            <a:r>
              <a:rPr lang="en-US" sz="1600" dirty="0" smtClean="0">
                <a:solidFill>
                  <a:srgbClr val="CCFF99"/>
                </a:solidFill>
              </a:rPr>
              <a:t>Service</a:t>
            </a:r>
            <a:endParaRPr lang="en-US" sz="1600" dirty="0">
              <a:solidFill>
                <a:srgbClr val="CCFF99"/>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4066" y="3759771"/>
            <a:ext cx="1266741" cy="22501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0700" y="2357701"/>
            <a:ext cx="1494854" cy="2655332"/>
          </a:xfrm>
          <a:prstGeom prst="rect">
            <a:avLst/>
          </a:prstGeom>
        </p:spPr>
      </p:pic>
      <p:sp>
        <p:nvSpPr>
          <p:cNvPr id="7" name="TextBox 6"/>
          <p:cNvSpPr txBox="1"/>
          <p:nvPr/>
        </p:nvSpPr>
        <p:spPr>
          <a:xfrm>
            <a:off x="37850" y="3004702"/>
            <a:ext cx="1828800" cy="1200329"/>
          </a:xfrm>
          <a:prstGeom prst="rect">
            <a:avLst/>
          </a:prstGeom>
          <a:noFill/>
        </p:spPr>
        <p:txBody>
          <a:bodyPr wrap="square" rtlCol="0">
            <a:spAutoFit/>
          </a:bodyPr>
          <a:lstStyle/>
          <a:p>
            <a:pPr algn="ctr"/>
            <a:r>
              <a:rPr lang="en-US" dirty="0">
                <a:solidFill>
                  <a:schemeClr val="bg1"/>
                </a:solidFill>
              </a:rPr>
              <a:t>HOW MIGHT CLIMATE CHANGE OUR FORESTS? </a:t>
            </a:r>
          </a:p>
        </p:txBody>
      </p:sp>
      <p:sp>
        <p:nvSpPr>
          <p:cNvPr id="8" name="Oval 7"/>
          <p:cNvSpPr/>
          <p:nvPr/>
        </p:nvSpPr>
        <p:spPr>
          <a:xfrm>
            <a:off x="1828800" y="2342465"/>
            <a:ext cx="2514600" cy="2542372"/>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6"/>
          <a:stretch>
            <a:fillRect/>
          </a:stretch>
        </p:blipFill>
        <p:spPr>
          <a:xfrm>
            <a:off x="3276600" y="2966196"/>
            <a:ext cx="1190054" cy="400463"/>
          </a:xfrm>
          <a:prstGeom prst="rect">
            <a:avLst/>
          </a:prstGeom>
        </p:spPr>
      </p:pic>
      <p:pic>
        <p:nvPicPr>
          <p:cNvPr id="10" name="Picture 9"/>
          <p:cNvPicPr>
            <a:picLocks noChangeAspect="1"/>
          </p:cNvPicPr>
          <p:nvPr/>
        </p:nvPicPr>
        <p:blipFill>
          <a:blip r:embed="rId6"/>
          <a:stretch>
            <a:fillRect/>
          </a:stretch>
        </p:blipFill>
        <p:spPr>
          <a:xfrm>
            <a:off x="1896046" y="2977104"/>
            <a:ext cx="1190054" cy="400463"/>
          </a:xfrm>
          <a:prstGeom prst="rect">
            <a:avLst/>
          </a:prstGeom>
        </p:spPr>
      </p:pic>
      <p:pic>
        <p:nvPicPr>
          <p:cNvPr id="11" name="Picture 10"/>
          <p:cNvPicPr>
            <a:picLocks noChangeAspect="1"/>
          </p:cNvPicPr>
          <p:nvPr/>
        </p:nvPicPr>
        <p:blipFill>
          <a:blip r:embed="rId7"/>
          <a:stretch>
            <a:fillRect/>
          </a:stretch>
        </p:blipFill>
        <p:spPr>
          <a:xfrm>
            <a:off x="3296808" y="3932539"/>
            <a:ext cx="1108219" cy="386418"/>
          </a:xfrm>
          <a:prstGeom prst="rect">
            <a:avLst/>
          </a:prstGeom>
        </p:spPr>
      </p:pic>
      <p:pic>
        <p:nvPicPr>
          <p:cNvPr id="12" name="Picture 11"/>
          <p:cNvPicPr>
            <a:picLocks noChangeAspect="1"/>
          </p:cNvPicPr>
          <p:nvPr/>
        </p:nvPicPr>
        <p:blipFill>
          <a:blip r:embed="rId7"/>
          <a:stretch>
            <a:fillRect/>
          </a:stretch>
        </p:blipFill>
        <p:spPr>
          <a:xfrm>
            <a:off x="1904499" y="3952652"/>
            <a:ext cx="1108219" cy="386418"/>
          </a:xfrm>
          <a:prstGeom prst="rect">
            <a:avLst/>
          </a:prstGeom>
        </p:spPr>
      </p:pic>
      <p:cxnSp>
        <p:nvCxnSpPr>
          <p:cNvPr id="14" name="Straight Connector 13"/>
          <p:cNvCxnSpPr>
            <a:stCxn id="8" idx="0"/>
          </p:cNvCxnSpPr>
          <p:nvPr/>
        </p:nvCxnSpPr>
        <p:spPr>
          <a:xfrm>
            <a:off x="3086100" y="2342465"/>
            <a:ext cx="87454" cy="2501806"/>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8" idx="6"/>
          </p:cNvCxnSpPr>
          <p:nvPr/>
        </p:nvCxnSpPr>
        <p:spPr>
          <a:xfrm>
            <a:off x="1828800" y="3613651"/>
            <a:ext cx="25146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904" y="4990332"/>
            <a:ext cx="1071986" cy="715014"/>
          </a:xfrm>
          <a:prstGeom prst="rect">
            <a:avLst/>
          </a:prstGeom>
        </p:spPr>
      </p:pic>
      <p:sp>
        <p:nvSpPr>
          <p:cNvPr id="18" name="TextBox 17"/>
          <p:cNvSpPr txBox="1"/>
          <p:nvPr/>
        </p:nvSpPr>
        <p:spPr>
          <a:xfrm>
            <a:off x="1866650" y="5264022"/>
            <a:ext cx="1076690" cy="400110"/>
          </a:xfrm>
          <a:prstGeom prst="rect">
            <a:avLst/>
          </a:prstGeom>
          <a:noFill/>
        </p:spPr>
        <p:txBody>
          <a:bodyPr wrap="square" rtlCol="0">
            <a:spAutoFit/>
          </a:bodyPr>
          <a:lstStyle/>
          <a:p>
            <a:r>
              <a:rPr lang="en-US" sz="2000" b="1" dirty="0">
                <a:solidFill>
                  <a:schemeClr val="bg1"/>
                </a:solidFill>
              </a:rPr>
              <a:t>Winners</a:t>
            </a:r>
          </a:p>
        </p:txBody>
      </p:sp>
      <p:pic>
        <p:nvPicPr>
          <p:cNvPr id="19" name="Picture 18"/>
          <p:cNvPicPr>
            <a:picLocks noChangeAspect="1"/>
          </p:cNvPicPr>
          <p:nvPr/>
        </p:nvPicPr>
        <p:blipFill>
          <a:blip r:embed="rId9"/>
          <a:stretch>
            <a:fillRect/>
          </a:stretch>
        </p:blipFill>
        <p:spPr>
          <a:xfrm>
            <a:off x="3276600" y="4982148"/>
            <a:ext cx="847417" cy="920576"/>
          </a:xfrm>
          <a:prstGeom prst="rect">
            <a:avLst/>
          </a:prstGeom>
        </p:spPr>
      </p:pic>
      <p:sp>
        <p:nvSpPr>
          <p:cNvPr id="20" name="TextBox 19"/>
          <p:cNvSpPr txBox="1"/>
          <p:nvPr/>
        </p:nvSpPr>
        <p:spPr>
          <a:xfrm>
            <a:off x="4052323" y="5263438"/>
            <a:ext cx="944550" cy="400110"/>
          </a:xfrm>
          <a:prstGeom prst="rect">
            <a:avLst/>
          </a:prstGeom>
          <a:noFill/>
        </p:spPr>
        <p:txBody>
          <a:bodyPr wrap="square" rtlCol="0">
            <a:spAutoFit/>
          </a:bodyPr>
          <a:lstStyle/>
          <a:p>
            <a:r>
              <a:rPr lang="en-US" sz="2000" b="1" dirty="0">
                <a:solidFill>
                  <a:schemeClr val="bg1"/>
                </a:solidFill>
              </a:rPr>
              <a:t>Losers</a:t>
            </a:r>
          </a:p>
        </p:txBody>
      </p:sp>
    </p:spTree>
    <p:extLst>
      <p:ext uri="{BB962C8B-B14F-4D97-AF65-F5344CB8AC3E}">
        <p14:creationId xmlns:p14="http://schemas.microsoft.com/office/powerpoint/2010/main" val="40287036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733676" y="990600"/>
            <a:ext cx="6410324" cy="52014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The G-WOW model builds awareness…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(the set up)</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0" cap="none" spc="0" normalizeH="0" baseline="0" noProof="0" dirty="0">
              <a:ln>
                <a:noFill/>
              </a:ln>
              <a:solidFill>
                <a:schemeClr val="bg1"/>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0" cap="none" spc="0" normalizeH="0" baseline="0" noProof="0" dirty="0">
                <a:ln>
                  <a:noFill/>
                </a:ln>
                <a:solidFill>
                  <a:schemeClr val="bg1"/>
                </a:solidFill>
                <a:effectLst/>
                <a:uLnTx/>
                <a:uFillTx/>
              </a:rPr>
              <a:t>Do culture and science agree…   is climate change affecting the sustainability of the key species that supports an a cultural practice you value?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0" cap="none" spc="0" normalizeH="0" baseline="0" noProof="0" dirty="0">
                <a:ln>
                  <a:noFill/>
                </a:ln>
                <a:solidFill>
                  <a:schemeClr val="bg1"/>
                </a:solidFill>
                <a:effectLst/>
                <a:uLnTx/>
                <a:uFillTx/>
              </a:rPr>
              <a:t>What is the future for this cultural practice based on place-based evidence  and scientific climate change projections?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0" cap="none" spc="0" normalizeH="0" baseline="0" noProof="0" dirty="0">
                <a:ln>
                  <a:noFill/>
                </a:ln>
                <a:solidFill>
                  <a:schemeClr val="bg1"/>
                </a:solidFill>
                <a:effectLst/>
                <a:uLnTx/>
                <a:uFillTx/>
              </a:rPr>
              <a:t>What do these changes mean for the environment, community, economy?</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39605" y="1600200"/>
            <a:ext cx="2494071" cy="3429000"/>
          </a:xfrm>
          <a:prstGeom prst="rect">
            <a:avLst/>
          </a:prstGeom>
        </p:spPr>
      </p:pic>
    </p:spTree>
    <p:extLst>
      <p:ext uri="{BB962C8B-B14F-4D97-AF65-F5344CB8AC3E}">
        <p14:creationId xmlns:p14="http://schemas.microsoft.com/office/powerpoint/2010/main" val="18563843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990600"/>
            <a:ext cx="7467600" cy="236988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 our real goal is to </a:t>
            </a:r>
            <a:r>
              <a:rPr lang="en-US" sz="2400" b="1" kern="0" dirty="0">
                <a:solidFill>
                  <a:srgbClr val="FFFF00"/>
                </a:solidFill>
              </a:rPr>
              <a:t>provoke</a:t>
            </a:r>
            <a:r>
              <a:rPr kumimoji="0" lang="en-US" sz="2400" b="1" i="0" u="none" strike="noStrike" kern="0" cap="none" spc="0" normalizeH="0" baseline="0" noProof="0" dirty="0">
                <a:ln>
                  <a:noFill/>
                </a:ln>
                <a:solidFill>
                  <a:srgbClr val="FFFF00"/>
                </a:solidFill>
                <a:effectLst/>
                <a:uLnTx/>
                <a:uFillTx/>
              </a:rPr>
              <a:t> learners to </a:t>
            </a:r>
            <a:r>
              <a:rPr lang="en-US" sz="2400" b="1" kern="0" dirty="0">
                <a:solidFill>
                  <a:srgbClr val="FFFF00"/>
                </a:solidFill>
              </a:rPr>
              <a:t>ACT</a:t>
            </a:r>
            <a:r>
              <a:rPr kumimoji="0" lang="en-US" sz="2400" b="1" i="0" u="none" strike="noStrike" kern="0" cap="none" spc="0" normalizeH="0" baseline="0" noProof="0" dirty="0">
                <a:ln>
                  <a:noFill/>
                </a:ln>
                <a:solidFill>
                  <a:srgbClr val="FFFF00"/>
                </a:solidFill>
                <a:effectLst/>
                <a:uLnTx/>
                <a:uFillTx/>
              </a:rPr>
              <a:t> </a:t>
            </a:r>
            <a:endParaRPr kumimoji="0" lang="en-US" sz="2400" b="1" i="0" u="none" strike="noStrike" kern="0" cap="none" spc="0" normalizeH="0" baseline="0" noProof="0" dirty="0" smtClean="0">
              <a:ln>
                <a:noFill/>
              </a:ln>
              <a:solidFill>
                <a:srgbClr val="FFFF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rPr>
              <a:t>(</a:t>
            </a:r>
            <a:r>
              <a:rPr kumimoji="0" lang="en-US" sz="2400" b="1" i="0" u="none" strike="noStrike" kern="0" cap="none" spc="0" normalizeH="0" baseline="0" noProof="0" dirty="0">
                <a:ln>
                  <a:noFill/>
                </a:ln>
                <a:solidFill>
                  <a:srgbClr val="FFFF00"/>
                </a:solidFill>
                <a:effectLst/>
                <a:uLnTx/>
                <a:uFillTx/>
              </a:rPr>
              <a:t>the spike)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solidFill>
                <a:prstClr val="white"/>
              </a:solidFill>
              <a:effectLst/>
              <a:uLnTx/>
              <a:uFillTx/>
            </a:endParaRPr>
          </a:p>
          <a:p>
            <a:pPr marR="0" lvl="0" defTabSz="914400" eaLnBrk="1" fontAlgn="auto" latinLnBrk="0" hangingPunct="1">
              <a:lnSpc>
                <a:spcPct val="100000"/>
              </a:lnSpc>
              <a:spcBef>
                <a:spcPts val="0"/>
              </a:spcBef>
              <a:spcAft>
                <a:spcPts val="0"/>
              </a:spcAft>
              <a:buClrTx/>
              <a:buSzTx/>
              <a:tabLst/>
              <a:defRPr/>
            </a:pPr>
            <a:endParaRPr lang="en-US" sz="2000" b="1" kern="0" dirty="0">
              <a:solidFill>
                <a:prstClr val="white"/>
              </a:solidFill>
            </a:endParaRPr>
          </a:p>
          <a:p>
            <a:pPr marR="0" lvl="0" defTabSz="914400" eaLnBrk="1" fontAlgn="auto" latinLnBrk="0" hangingPunct="1">
              <a:lnSpc>
                <a:spcPct val="100000"/>
              </a:lnSpc>
              <a:spcBef>
                <a:spcPts val="0"/>
              </a:spcBef>
              <a:spcAft>
                <a:spcPts val="0"/>
              </a:spcAft>
              <a:buClrTx/>
              <a:buSzTx/>
              <a:tabLst/>
              <a:defRPr/>
            </a:pPr>
            <a:r>
              <a:rPr kumimoji="0" lang="en-US" sz="2000" b="1" i="0" u="none" strike="noStrike" kern="0" cap="none" spc="0" normalizeH="0" baseline="0" noProof="0" dirty="0" smtClean="0">
                <a:ln>
                  <a:noFill/>
                </a:ln>
                <a:solidFill>
                  <a:prstClr val="white"/>
                </a:solidFill>
                <a:effectLst/>
                <a:uLnTx/>
                <a:uFillTx/>
              </a:rPr>
              <a:t>What </a:t>
            </a:r>
            <a:r>
              <a:rPr kumimoji="0" lang="en-US" sz="2000" b="1" i="0" u="none" strike="noStrike" kern="0" cap="none" spc="0" normalizeH="0" baseline="0" noProof="0" dirty="0">
                <a:ln>
                  <a:noFill/>
                </a:ln>
                <a:solidFill>
                  <a:prstClr val="white"/>
                </a:solidFill>
                <a:effectLst/>
                <a:uLnTx/>
                <a:uFillTx/>
              </a:rPr>
              <a:t>can we do to mitigate or adapt to climate change impacts</a:t>
            </a:r>
            <a:r>
              <a:rPr kumimoji="0" lang="en-US" sz="2000" b="1" i="0" u="none" strike="noStrike" kern="0" cap="none" spc="0" normalizeH="0" baseline="0" noProof="0" dirty="0" smtClean="0">
                <a:ln>
                  <a:noFill/>
                </a:ln>
                <a:solidFill>
                  <a:prstClr val="white"/>
                </a:solidFill>
                <a:effectLst/>
                <a:uLnTx/>
                <a:uFillTx/>
              </a:rPr>
              <a:t>?</a:t>
            </a:r>
          </a:p>
          <a:p>
            <a:pPr marR="0" lvl="0" defTabSz="914400" eaLnBrk="1" fontAlgn="auto" latinLnBrk="0" hangingPunct="1">
              <a:lnSpc>
                <a:spcPct val="100000"/>
              </a:lnSpc>
              <a:spcBef>
                <a:spcPts val="0"/>
              </a:spcBef>
              <a:spcAft>
                <a:spcPts val="0"/>
              </a:spcAft>
              <a:buClrTx/>
              <a:buSzTx/>
              <a:tabLst/>
              <a:defRPr/>
            </a:pPr>
            <a:endParaRPr lang="en-US" sz="2000" b="1" kern="0" dirty="0">
              <a:solidFill>
                <a:prstClr val="white"/>
              </a:solidFill>
            </a:endParaRPr>
          </a:p>
          <a:p>
            <a:pPr marR="0" lvl="0" defTabSz="914400" eaLnBrk="1" fontAlgn="auto" latinLnBrk="0" hangingPunct="1">
              <a:lnSpc>
                <a:spcPct val="100000"/>
              </a:lnSpc>
              <a:spcBef>
                <a:spcPts val="0"/>
              </a:spcBef>
              <a:spcAft>
                <a:spcPts val="0"/>
              </a:spcAft>
              <a:buClrTx/>
              <a:buSzTx/>
              <a:tabLst/>
              <a:defRPr/>
            </a:pPr>
            <a:r>
              <a:rPr kumimoji="0" lang="en-US" sz="2000" b="1" i="0" u="none" strike="noStrike" kern="0" cap="none" spc="0" normalizeH="0" baseline="0" noProof="0" dirty="0" smtClean="0">
                <a:ln>
                  <a:noFill/>
                </a:ln>
                <a:solidFill>
                  <a:prstClr val="white"/>
                </a:solidFill>
                <a:effectLst/>
                <a:uLnTx/>
                <a:uFillTx/>
              </a:rPr>
              <a:t>How can we “provoke” action</a:t>
            </a:r>
            <a:r>
              <a:rPr kumimoji="0" lang="en-US" sz="2000" b="1" i="0" u="none" strike="noStrike" kern="0" cap="none" spc="0" normalizeH="0" noProof="0" dirty="0" smtClean="0">
                <a:ln>
                  <a:noFill/>
                </a:ln>
                <a:solidFill>
                  <a:prstClr val="white"/>
                </a:solidFill>
                <a:effectLst/>
                <a:uLnTx/>
                <a:uFillTx/>
              </a:rPr>
              <a:t> on climate change?</a:t>
            </a:r>
            <a:endParaRPr kumimoji="0" lang="en-US" sz="2000" b="0" i="0" u="none" strike="noStrike" kern="0" cap="none" spc="0" normalizeH="0" baseline="0" noProof="0" dirty="0">
              <a:ln>
                <a:noFill/>
              </a:ln>
              <a:solidFill>
                <a:prstClr val="white"/>
              </a:solidFill>
              <a:effectLst/>
              <a:uLnTx/>
              <a:uFillTx/>
            </a:endParaRPr>
          </a:p>
        </p:txBody>
      </p:sp>
      <p:pic>
        <p:nvPicPr>
          <p:cNvPr id="1026" name="Picture 2" descr="https://cdn.thinglink.me/api/image/741716306931220480/1240/10/scaletowidt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934200" y="3200400"/>
            <a:ext cx="1981200" cy="337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9221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9" name="Rectangle 3"/>
          <p:cNvSpPr>
            <a:spLocks noGrp="1" noChangeArrowheads="1"/>
          </p:cNvSpPr>
          <p:nvPr>
            <p:ph type="title"/>
          </p:nvPr>
        </p:nvSpPr>
        <p:spPr bwMode="auto">
          <a:xfrm>
            <a:off x="575080" y="76200"/>
            <a:ext cx="8153400" cy="990600"/>
          </a:xfrm>
        </p:spPr>
        <p:txBody>
          <a:bodyPr>
            <a:normAutofit/>
          </a:bodyPr>
          <a:lstStyle/>
          <a:p>
            <a:pPr algn="ctr">
              <a:defRPr/>
            </a:pPr>
            <a:r>
              <a:rPr lang="en-US" sz="2400" b="1" dirty="0">
                <a:solidFill>
                  <a:srgbClr val="FFFF00"/>
                </a:solidFill>
              </a:rPr>
              <a:t>The BIG “SO WHAT”… WHAT CAN WE DO?</a:t>
            </a:r>
          </a:p>
        </p:txBody>
      </p:sp>
      <p:sp>
        <p:nvSpPr>
          <p:cNvPr id="229378" name="Rectangle 2"/>
          <p:cNvSpPr>
            <a:spLocks noGrp="1"/>
          </p:cNvSpPr>
          <p:nvPr>
            <p:ph sz="quarter" idx="1"/>
          </p:nvPr>
        </p:nvSpPr>
        <p:spPr>
          <a:xfrm>
            <a:off x="612648" y="2057399"/>
            <a:ext cx="8001000" cy="4114801"/>
          </a:xfrm>
          <a:prstGeom prst="rect">
            <a:avLst/>
          </a:prstGeom>
        </p:spPr>
        <p:txBody>
          <a:bodyPr>
            <a:normAutofit/>
          </a:bodyPr>
          <a:lstStyle/>
          <a:p>
            <a:pPr>
              <a:lnSpc>
                <a:spcPct val="90000"/>
              </a:lnSpc>
              <a:spcBef>
                <a:spcPct val="0"/>
              </a:spcBef>
              <a:spcAft>
                <a:spcPct val="30000"/>
              </a:spcAft>
              <a:buClr>
                <a:schemeClr val="tx1">
                  <a:lumMod val="65000"/>
                  <a:lumOff val="35000"/>
                </a:schemeClr>
              </a:buClr>
              <a:buNone/>
              <a:defRPr/>
            </a:pPr>
            <a:r>
              <a:rPr lang="en-US" sz="3200" b="1" i="1" cap="small" dirty="0"/>
              <a:t>   </a:t>
            </a:r>
          </a:p>
          <a:p>
            <a:pPr>
              <a:lnSpc>
                <a:spcPct val="90000"/>
              </a:lnSpc>
              <a:spcBef>
                <a:spcPct val="0"/>
              </a:spcBef>
              <a:spcAft>
                <a:spcPct val="30000"/>
              </a:spcAft>
              <a:buClr>
                <a:schemeClr val="tx1">
                  <a:lumMod val="65000"/>
                  <a:lumOff val="35000"/>
                </a:schemeClr>
              </a:buClr>
              <a:buNone/>
              <a:defRPr/>
            </a:pPr>
            <a:r>
              <a:rPr lang="en-US" sz="2800" b="1" i="1" cap="small" dirty="0">
                <a:solidFill>
                  <a:srgbClr val="00FFFF"/>
                </a:solidFill>
              </a:rPr>
              <a:t>   </a:t>
            </a:r>
            <a:r>
              <a:rPr lang="en-US" sz="2800" b="1" i="1" cap="small" dirty="0" smtClean="0">
                <a:solidFill>
                  <a:srgbClr val="00FFFF"/>
                </a:solidFill>
              </a:rPr>
              <a:t>Mitigation</a:t>
            </a:r>
            <a:r>
              <a:rPr lang="en-US" sz="2800" b="1" dirty="0"/>
              <a:t>	                         </a:t>
            </a:r>
            <a:r>
              <a:rPr lang="en-US" sz="2800" b="1" dirty="0" smtClean="0"/>
              <a:t>	     </a:t>
            </a:r>
            <a:r>
              <a:rPr lang="en-US" sz="2800" b="1" i="1" cap="small" dirty="0" smtClean="0">
                <a:solidFill>
                  <a:srgbClr val="00FFFF"/>
                </a:solidFill>
              </a:rPr>
              <a:t>Adaptation</a:t>
            </a:r>
            <a:endParaRPr lang="en-US" sz="2800" b="1" dirty="0">
              <a:solidFill>
                <a:srgbClr val="00FFFF"/>
              </a:solidFill>
            </a:endParaRPr>
          </a:p>
          <a:p>
            <a:pPr>
              <a:lnSpc>
                <a:spcPct val="90000"/>
              </a:lnSpc>
              <a:spcBef>
                <a:spcPct val="0"/>
              </a:spcBef>
              <a:spcAft>
                <a:spcPct val="30000"/>
              </a:spcAft>
              <a:buClr>
                <a:schemeClr val="tx1">
                  <a:lumMod val="65000"/>
                  <a:lumOff val="35000"/>
                </a:schemeClr>
              </a:buClr>
              <a:buFont typeface="Wingdings" pitchFamily="2" charset="2"/>
              <a:buNone/>
              <a:defRPr/>
            </a:pPr>
            <a:endParaRPr lang="en-US" sz="2800" b="1" dirty="0"/>
          </a:p>
        </p:txBody>
      </p:sp>
      <p:pic>
        <p:nvPicPr>
          <p:cNvPr id="1028" name="Picture 4" descr="http://www.aadvancedtrans.com/images/design/brake-repair.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14400" y="3276600"/>
            <a:ext cx="2798040" cy="2670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http://auto-lower.ru/img/mats/8696/ins/1344503869320.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334000" y="3168062"/>
            <a:ext cx="2593848" cy="25759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1112320"/>
            <a:ext cx="807720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The G-WOW model provides ideas and templates for creating a climate service project and a blog where projects and results can be shared</a:t>
            </a:r>
          </a:p>
        </p:txBody>
      </p:sp>
      <p:sp>
        <p:nvSpPr>
          <p:cNvPr id="3" name="TextBox 2"/>
          <p:cNvSpPr txBox="1"/>
          <p:nvPr/>
        </p:nvSpPr>
        <p:spPr>
          <a:xfrm>
            <a:off x="228600" y="6074740"/>
            <a:ext cx="4023360" cy="369332"/>
          </a:xfrm>
          <a:prstGeom prst="rect">
            <a:avLst/>
          </a:prstGeom>
          <a:noFill/>
        </p:spPr>
        <p:txBody>
          <a:bodyPr wrap="square" rtlCol="0">
            <a:spAutoFit/>
          </a:bodyPr>
          <a:lstStyle/>
          <a:p>
            <a:pPr algn="ctr"/>
            <a:r>
              <a:rPr lang="en-US" dirty="0" smtClean="0">
                <a:solidFill>
                  <a:schemeClr val="bg1"/>
                </a:solidFill>
              </a:rPr>
              <a:t>Putting on the brakes to avoid an impact</a:t>
            </a:r>
            <a:endParaRPr lang="en-US" dirty="0">
              <a:solidFill>
                <a:schemeClr val="bg1"/>
              </a:solidFill>
            </a:endParaRPr>
          </a:p>
        </p:txBody>
      </p:sp>
      <p:sp>
        <p:nvSpPr>
          <p:cNvPr id="4" name="TextBox 3"/>
          <p:cNvSpPr txBox="1"/>
          <p:nvPr/>
        </p:nvSpPr>
        <p:spPr>
          <a:xfrm>
            <a:off x="5334000" y="6080150"/>
            <a:ext cx="2895600" cy="369332"/>
          </a:xfrm>
          <a:prstGeom prst="rect">
            <a:avLst/>
          </a:prstGeom>
          <a:noFill/>
        </p:spPr>
        <p:txBody>
          <a:bodyPr wrap="square" rtlCol="0">
            <a:spAutoFit/>
          </a:bodyPr>
          <a:lstStyle/>
          <a:p>
            <a:pPr algn="ctr"/>
            <a:r>
              <a:rPr lang="en-US" dirty="0" smtClean="0">
                <a:solidFill>
                  <a:schemeClr val="bg1"/>
                </a:solidFill>
              </a:rPr>
              <a:t>Lessening the impact</a:t>
            </a:r>
            <a:endParaRPr lang="en-US" dirty="0">
              <a:solidFill>
                <a:schemeClr val="bg1"/>
              </a:solidFill>
            </a:endParaRPr>
          </a:p>
        </p:txBody>
      </p:sp>
    </p:spTree>
    <p:extLst>
      <p:ext uri="{BB962C8B-B14F-4D97-AF65-F5344CB8AC3E}">
        <p14:creationId xmlns:p14="http://schemas.microsoft.com/office/powerpoint/2010/main" val="3087638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3092" y="381000"/>
            <a:ext cx="4178300" cy="990600"/>
          </a:xfrm>
        </p:spPr>
        <p:txBody>
          <a:bodyPr>
            <a:normAutofit/>
          </a:bodyPr>
          <a:lstStyle/>
          <a:p>
            <a:r>
              <a:rPr lang="en-US" sz="2800" b="1" dirty="0">
                <a:solidFill>
                  <a:srgbClr val="FFFF00"/>
                </a:solidFill>
              </a:rPr>
              <a:t>TARGET AUDIENCES</a:t>
            </a:r>
          </a:p>
        </p:txBody>
      </p:sp>
      <p:sp>
        <p:nvSpPr>
          <p:cNvPr id="4" name="Rectangle 3"/>
          <p:cNvSpPr/>
          <p:nvPr/>
        </p:nvSpPr>
        <p:spPr>
          <a:xfrm>
            <a:off x="2964552" y="2438400"/>
            <a:ext cx="5791200" cy="3262432"/>
          </a:xfrm>
          <a:prstGeom prst="rect">
            <a:avLst/>
          </a:prstGeom>
        </p:spPr>
        <p:txBody>
          <a:bodyPr wrap="square">
            <a:spAutoFit/>
          </a:bodyPr>
          <a:lstStyle/>
          <a:p>
            <a:r>
              <a:rPr lang="en-US" sz="2400" b="1" dirty="0">
                <a:solidFill>
                  <a:schemeClr val="bg1"/>
                </a:solidFill>
              </a:rPr>
              <a:t>Learners (middle school students to adult audiences)</a:t>
            </a:r>
          </a:p>
          <a:p>
            <a:r>
              <a:rPr lang="en-US" dirty="0"/>
              <a:t>		</a:t>
            </a:r>
            <a:endParaRPr lang="en-US" sz="1600" dirty="0">
              <a:solidFill>
                <a:srgbClr val="FFC000"/>
              </a:solidFill>
            </a:endParaRPr>
          </a:p>
          <a:p>
            <a:endParaRPr lang="en-US" sz="1600" dirty="0">
              <a:solidFill>
                <a:srgbClr val="FFC000"/>
              </a:solidFill>
            </a:endParaRPr>
          </a:p>
          <a:p>
            <a:r>
              <a:rPr lang="en-US" sz="2400" b="1" dirty="0">
                <a:solidFill>
                  <a:schemeClr val="bg1"/>
                </a:solidFill>
              </a:rPr>
              <a:t>Teachers, Informal Educators, Community Leaders</a:t>
            </a:r>
          </a:p>
          <a:p>
            <a:r>
              <a:rPr lang="en-US" dirty="0">
                <a:solidFill>
                  <a:srgbClr val="FFC000"/>
                </a:solidFill>
              </a:rPr>
              <a:t>		</a:t>
            </a:r>
            <a:endParaRPr lang="en-US" sz="1600" dirty="0">
              <a:solidFill>
                <a:srgbClr val="CCCC00"/>
              </a:solidFill>
              <a:cs typeface="Arial" pitchFamily="34" charset="0"/>
            </a:endParaRPr>
          </a:p>
          <a:p>
            <a:endParaRPr lang="en-US" sz="1600" dirty="0">
              <a:solidFill>
                <a:srgbClr val="CCCC00"/>
              </a:solidFill>
              <a:cs typeface="Arial" pitchFamily="34" charset="0"/>
            </a:endParaRPr>
          </a:p>
          <a:p>
            <a:r>
              <a:rPr lang="en-US" sz="2400" b="1" dirty="0">
                <a:solidFill>
                  <a:schemeClr val="bg1"/>
                </a:solidFill>
              </a:rPr>
              <a:t>General Public</a:t>
            </a:r>
          </a:p>
          <a:p>
            <a:r>
              <a:rPr lang="en-US" dirty="0">
                <a:solidFill>
                  <a:srgbClr val="FFC000"/>
                </a:solidFill>
              </a:rPr>
              <a:t>	</a:t>
            </a:r>
            <a:endParaRPr lang="en-US" dirty="0">
              <a:solidFill>
                <a:srgbClr val="FFC000"/>
              </a:solidFill>
              <a:cs typeface="Arial" pitchFamily="34" charset="0"/>
            </a:endParaRPr>
          </a:p>
        </p:txBody>
      </p:sp>
      <p:pic>
        <p:nvPicPr>
          <p:cNvPr id="5" name="Picture 4" descr="NGLVC-UWEX school estuary program.JPG"/>
          <p:cNvPicPr>
            <a:picLocks noChangeAspect="1"/>
          </p:cNvPicPr>
          <p:nvPr/>
        </p:nvPicPr>
        <p:blipFill>
          <a:blip r:embed="rId3" cstate="print"/>
          <a:stretch>
            <a:fillRect/>
          </a:stretch>
        </p:blipFill>
        <p:spPr>
          <a:xfrm>
            <a:off x="5860152" y="152400"/>
            <a:ext cx="3103178" cy="2057400"/>
          </a:xfrm>
          <a:prstGeom prst="rect">
            <a:avLst/>
          </a:prstGeom>
          <a:ln>
            <a:noFill/>
          </a:ln>
          <a:effectLst>
            <a:softEdge rad="112500"/>
          </a:effectLst>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flipH="1">
            <a:off x="381000" y="2209800"/>
            <a:ext cx="2286000" cy="2971800"/>
          </a:xfrm>
          <a:prstGeom prst="rect">
            <a:avLst/>
          </a:prstGeom>
          <a:ln>
            <a:noFill/>
          </a:ln>
          <a:effectLst>
            <a:softEdge rad="112500"/>
          </a:effectLst>
        </p:spPr>
      </p:pic>
    </p:spTree>
    <p:extLst>
      <p:ext uri="{BB962C8B-B14F-4D97-AF65-F5344CB8AC3E}">
        <p14:creationId xmlns:p14="http://schemas.microsoft.com/office/powerpoint/2010/main" val="25659955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29200" y="2508041"/>
            <a:ext cx="2621628" cy="1963838"/>
          </a:xfrm>
          <a:prstGeom prst="rect">
            <a:avLst/>
          </a:prstGeom>
        </p:spPr>
      </p:pic>
      <p:sp>
        <p:nvSpPr>
          <p:cNvPr id="8" name="TextBox 7"/>
          <p:cNvSpPr txBox="1"/>
          <p:nvPr/>
        </p:nvSpPr>
        <p:spPr>
          <a:xfrm>
            <a:off x="972395" y="4621412"/>
            <a:ext cx="7540980"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rPr>
              <a:t>What can we do to reduce greenhouse gases? </a:t>
            </a:r>
          </a:p>
        </p:txBody>
      </p:sp>
      <p:sp>
        <p:nvSpPr>
          <p:cNvPr id="6" name="Title 8"/>
          <p:cNvSpPr txBox="1">
            <a:spLocks/>
          </p:cNvSpPr>
          <p:nvPr/>
        </p:nvSpPr>
        <p:spPr>
          <a:xfrm>
            <a:off x="395536" y="7098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 lastClr="FFFFFF"/>
                </a:solidFill>
                <a:effectLst/>
                <a:uLnTx/>
                <a:uFillTx/>
                <a:latin typeface="Tw Cen MT"/>
                <a:ea typeface="+mj-ea"/>
                <a:cs typeface="+mj-cs"/>
              </a:rPr>
              <a:t>Mitigation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2490679"/>
            <a:ext cx="2971800" cy="1981200"/>
          </a:xfrm>
          <a:prstGeom prst="rect">
            <a:avLst/>
          </a:prstGeom>
        </p:spPr>
      </p:pic>
      <p:sp>
        <p:nvSpPr>
          <p:cNvPr id="7" name="TextBox 6"/>
          <p:cNvSpPr txBox="1"/>
          <p:nvPr/>
        </p:nvSpPr>
        <p:spPr>
          <a:xfrm>
            <a:off x="1003726" y="5509610"/>
            <a:ext cx="7239000" cy="1015663"/>
          </a:xfrm>
          <a:prstGeom prst="rect">
            <a:avLst/>
          </a:prstGeom>
          <a:noFill/>
        </p:spPr>
        <p:txBody>
          <a:bodyPr wrap="square" rtlCol="0">
            <a:spAutoFit/>
          </a:bodyPr>
          <a:lstStyle/>
          <a:p>
            <a:pPr algn="ctr"/>
            <a:r>
              <a:rPr lang="en-US" sz="2000" dirty="0">
                <a:solidFill>
                  <a:srgbClr val="00FFFF"/>
                </a:solidFill>
              </a:rPr>
              <a:t>Reduce Our Carbon Footprint </a:t>
            </a:r>
          </a:p>
          <a:p>
            <a:pPr algn="ctr"/>
            <a:endParaRPr lang="en-US" sz="2000" dirty="0">
              <a:solidFill>
                <a:srgbClr val="00FFFF"/>
              </a:solidFill>
            </a:endParaRPr>
          </a:p>
          <a:p>
            <a:pPr algn="ctr"/>
            <a:r>
              <a:rPr lang="en-US" sz="2000" dirty="0">
                <a:solidFill>
                  <a:srgbClr val="00FFFF"/>
                </a:solidFill>
              </a:rPr>
              <a:t>Enhancing “sinks” that accumulate/store C02</a:t>
            </a:r>
          </a:p>
        </p:txBody>
      </p:sp>
      <p:sp>
        <p:nvSpPr>
          <p:cNvPr id="3" name="TextBox 2"/>
          <p:cNvSpPr txBox="1"/>
          <p:nvPr/>
        </p:nvSpPr>
        <p:spPr>
          <a:xfrm>
            <a:off x="993615" y="1192650"/>
            <a:ext cx="7772400" cy="707886"/>
          </a:xfrm>
          <a:prstGeom prst="rect">
            <a:avLst/>
          </a:prstGeom>
          <a:noFill/>
        </p:spPr>
        <p:txBody>
          <a:bodyPr wrap="square" rtlCol="0">
            <a:spAutoFit/>
          </a:bodyPr>
          <a:lstStyle/>
          <a:p>
            <a:pPr algn="ctr"/>
            <a:r>
              <a:rPr lang="en-US" sz="2000" b="1" dirty="0">
                <a:solidFill>
                  <a:srgbClr val="FFFF00"/>
                </a:solidFill>
              </a:rPr>
              <a:t>Reducing, stabilizing, or eliminating C02 emissions from </a:t>
            </a:r>
          </a:p>
          <a:p>
            <a:pPr algn="ctr"/>
            <a:r>
              <a:rPr lang="en-US" sz="2000" b="1" dirty="0">
                <a:solidFill>
                  <a:srgbClr val="FFFF00"/>
                </a:solidFill>
              </a:rPr>
              <a:t>primarily human caused sources</a:t>
            </a:r>
          </a:p>
        </p:txBody>
      </p:sp>
    </p:spTree>
    <p:extLst>
      <p:ext uri="{BB962C8B-B14F-4D97-AF65-F5344CB8AC3E}">
        <p14:creationId xmlns:p14="http://schemas.microsoft.com/office/powerpoint/2010/main" val="2002484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a:xfrm>
            <a:off x="395536" y="70980"/>
            <a:ext cx="8153400" cy="990600"/>
          </a:xfrm>
        </p:spPr>
        <p:txBody>
          <a:bodyPr>
            <a:normAutofit/>
          </a:bodyPr>
          <a:lstStyle/>
          <a:p>
            <a:pPr>
              <a:defRPr/>
            </a:pPr>
            <a:r>
              <a:rPr lang="en-US" sz="3600" b="1" dirty="0">
                <a:solidFill>
                  <a:schemeClr val="bg1"/>
                </a:solidFill>
              </a:rPr>
              <a:t>Adaptation</a:t>
            </a:r>
          </a:p>
        </p:txBody>
      </p:sp>
      <p:sp>
        <p:nvSpPr>
          <p:cNvPr id="9225" name="Rectangle 3"/>
          <p:cNvSpPr txBox="1">
            <a:spLocks/>
          </p:cNvSpPr>
          <p:nvPr/>
        </p:nvSpPr>
        <p:spPr bwMode="auto">
          <a:xfrm>
            <a:off x="609600" y="5684435"/>
            <a:ext cx="8281782" cy="897014"/>
          </a:xfrm>
          <a:prstGeom prst="rect">
            <a:avLst/>
          </a:prstGeom>
          <a:noFill/>
          <a:ln w="9525">
            <a:noFill/>
            <a:miter lim="800000"/>
            <a:headEnd/>
            <a:tailEnd/>
          </a:ln>
        </p:spPr>
        <p:txBody>
          <a:bodyPr/>
          <a:lstStyle/>
          <a:p>
            <a:pPr marL="0" marR="0" lvl="0" indent="0" defTabSz="114300" eaLnBrk="0" fontAlgn="auto" latinLnBrk="0" hangingPunct="0">
              <a:lnSpc>
                <a:spcPct val="100000"/>
              </a:lnSpc>
              <a:spcBef>
                <a:spcPts val="600"/>
              </a:spcBef>
              <a:spcAft>
                <a:spcPts val="0"/>
              </a:spcAft>
              <a:buClr>
                <a:srgbClr val="595959"/>
              </a:buClr>
              <a:buSzPct val="70000"/>
              <a:buFontTx/>
              <a:buNone/>
              <a:tabLst/>
              <a:defRPr/>
            </a:pPr>
            <a:r>
              <a:rPr lang="en-US" kern="0" dirty="0">
                <a:solidFill>
                  <a:srgbClr val="00FFFF"/>
                </a:solidFill>
                <a:latin typeface="Calibri" pitchFamily="34" charset="0"/>
                <a:cs typeface="Calibri" pitchFamily="34" charset="0"/>
              </a:rPr>
              <a:t>I</a:t>
            </a:r>
            <a:r>
              <a:rPr kumimoji="0" lang="en-US" b="0" i="0" u="none" strike="noStrike" kern="0" cap="none" spc="0" normalizeH="0" baseline="0" noProof="0" dirty="0" err="1">
                <a:ln>
                  <a:noFill/>
                </a:ln>
                <a:solidFill>
                  <a:srgbClr val="00FFFF"/>
                </a:solidFill>
                <a:effectLst/>
                <a:uLnTx/>
                <a:uFillTx/>
                <a:latin typeface="Calibri" pitchFamily="34" charset="0"/>
                <a:cs typeface="Calibri" pitchFamily="34" charset="0"/>
              </a:rPr>
              <a:t>ncrease</a:t>
            </a:r>
            <a:r>
              <a:rPr kumimoji="0" lang="en-US" b="0" i="0" u="none" strike="noStrike" kern="0" cap="none" spc="0" normalizeH="0" baseline="0" noProof="0" dirty="0">
                <a:ln>
                  <a:noFill/>
                </a:ln>
                <a:solidFill>
                  <a:srgbClr val="00FFFF"/>
                </a:solidFill>
                <a:effectLst/>
                <a:uLnTx/>
                <a:uFillTx/>
                <a:latin typeface="Calibri" pitchFamily="34" charset="0"/>
                <a:cs typeface="Calibri" pitchFamily="34" charset="0"/>
              </a:rPr>
              <a:t> resiliency, habitat conservation and restoration, establish “refuge” areas for vulnerable species, manage</a:t>
            </a:r>
            <a:r>
              <a:rPr kumimoji="0" lang="en-US" b="0" i="0" u="none" strike="noStrike" kern="0" cap="none" spc="0" normalizeH="0" noProof="0" dirty="0">
                <a:ln>
                  <a:noFill/>
                </a:ln>
                <a:solidFill>
                  <a:srgbClr val="00FFFF"/>
                </a:solidFill>
                <a:effectLst/>
                <a:uLnTx/>
                <a:uFillTx/>
                <a:latin typeface="Calibri" pitchFamily="34" charset="0"/>
                <a:cs typeface="Calibri" pitchFamily="34" charset="0"/>
              </a:rPr>
              <a:t> </a:t>
            </a:r>
            <a:r>
              <a:rPr kumimoji="0" lang="en-US" b="0" i="0" u="none" strike="noStrike" kern="0" cap="none" spc="0" normalizeH="0" baseline="0" noProof="0" dirty="0">
                <a:ln>
                  <a:noFill/>
                </a:ln>
                <a:solidFill>
                  <a:srgbClr val="00FFFF"/>
                </a:solidFill>
                <a:effectLst/>
                <a:uLnTx/>
                <a:uFillTx/>
                <a:latin typeface="Calibri" pitchFamily="34" charset="0"/>
                <a:cs typeface="Calibri" pitchFamily="34" charset="0"/>
              </a:rPr>
              <a:t>for species that will be tolerant of climate change</a:t>
            </a:r>
          </a:p>
        </p:txBody>
      </p:sp>
      <p:sp>
        <p:nvSpPr>
          <p:cNvPr id="10" name="TextBox 9"/>
          <p:cNvSpPr txBox="1"/>
          <p:nvPr/>
        </p:nvSpPr>
        <p:spPr>
          <a:xfrm>
            <a:off x="152400" y="1003010"/>
            <a:ext cx="800100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00"/>
                </a:solidFill>
                <a:effectLst/>
                <a:uLnTx/>
                <a:uFillTx/>
                <a:latin typeface="Calibri"/>
              </a:rPr>
              <a:t>Recognize that climate change is occurring and make adjustments to reduce vulnerability &amp; harmful impacts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787555"/>
            <a:ext cx="2438400" cy="162789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690" y="2689000"/>
            <a:ext cx="1875011" cy="1875011"/>
          </a:xfrm>
          <a:prstGeom prst="rect">
            <a:avLst/>
          </a:prstGeom>
        </p:spPr>
      </p:pic>
      <p:sp>
        <p:nvSpPr>
          <p:cNvPr id="2" name="TextBox 1"/>
          <p:cNvSpPr txBox="1"/>
          <p:nvPr/>
        </p:nvSpPr>
        <p:spPr>
          <a:xfrm>
            <a:off x="1143000" y="5035119"/>
            <a:ext cx="6400800" cy="461665"/>
          </a:xfrm>
          <a:prstGeom prst="rect">
            <a:avLst/>
          </a:prstGeom>
          <a:noFill/>
        </p:spPr>
        <p:txBody>
          <a:bodyPr wrap="square" rtlCol="0">
            <a:spAutoFit/>
          </a:bodyPr>
          <a:lstStyle/>
          <a:p>
            <a:pPr algn="ctr"/>
            <a:r>
              <a:rPr lang="en-US" sz="2400" b="1" dirty="0">
                <a:solidFill>
                  <a:schemeClr val="bg1"/>
                </a:solidFill>
              </a:rPr>
              <a:t>What could we do to adapt to climate change?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2689000"/>
            <a:ext cx="2176466" cy="1759566"/>
          </a:xfrm>
          <a:prstGeom prst="rect">
            <a:avLst/>
          </a:prstGeom>
        </p:spPr>
      </p:pic>
    </p:spTree>
    <p:extLst>
      <p:ext uri="{BB962C8B-B14F-4D97-AF65-F5344CB8AC3E}">
        <p14:creationId xmlns:p14="http://schemas.microsoft.com/office/powerpoint/2010/main" val="36974243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600"/>
            <a:ext cx="7645400"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76400" y="6172200"/>
            <a:ext cx="6705600" cy="461665"/>
          </a:xfrm>
          <a:prstGeom prst="rect">
            <a:avLst/>
          </a:prstGeom>
          <a:noFill/>
        </p:spPr>
        <p:txBody>
          <a:bodyPr wrap="square" rtlCol="0">
            <a:spAutoFit/>
          </a:bodyPr>
          <a:lstStyle/>
          <a:p>
            <a:r>
              <a:rPr lang="en-US" sz="2400" b="1" dirty="0">
                <a:solidFill>
                  <a:srgbClr val="FFFF00"/>
                </a:solidFill>
              </a:rPr>
              <a:t>We need to do both adaptation AND mitigation!</a:t>
            </a:r>
          </a:p>
        </p:txBody>
      </p:sp>
      <p:sp>
        <p:nvSpPr>
          <p:cNvPr id="2" name="Oval 1"/>
          <p:cNvSpPr/>
          <p:nvPr/>
        </p:nvSpPr>
        <p:spPr>
          <a:xfrm>
            <a:off x="3962400" y="1676400"/>
            <a:ext cx="3276600" cy="4572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61092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p:nvPr/>
        </p:nvSpPr>
        <p:spPr>
          <a:xfrm>
            <a:off x="411480" y="1601316"/>
            <a:ext cx="8458200" cy="3600986"/>
          </a:xfrm>
          <a:prstGeom prst="rect">
            <a:avLst/>
          </a:prstGeom>
        </p:spPr>
        <p:txBody>
          <a:bodyPr vert="horz" wrap="square" lIns="0" tIns="0" rIns="0" bIns="0" rtlCol="0">
            <a:spAutoFit/>
          </a:bodyPr>
          <a:lstStyle/>
          <a:p>
            <a:pPr marL="8929" marR="0" lvl="0" indent="0" algn="ctr" defTabSz="642915" rtl="0" eaLnBrk="1" fontAlgn="auto" latinLnBrk="0" hangingPunct="1">
              <a:lnSpc>
                <a:spcPct val="100000"/>
              </a:lnSpc>
              <a:spcBef>
                <a:spcPts val="0"/>
              </a:spcBef>
              <a:spcAft>
                <a:spcPts val="0"/>
              </a:spcAft>
              <a:buClrTx/>
              <a:buSzTx/>
              <a:buFontTx/>
              <a:buNone/>
              <a:tabLst/>
              <a:defRPr/>
            </a:pPr>
            <a:r>
              <a:rPr kumimoji="0" lang="en-US" sz="1800" b="0" i="1" u="none" strike="noStrike" kern="0" cap="none" spc="120" normalizeH="0" baseline="0" noProof="0" dirty="0">
                <a:ln>
                  <a:noFill/>
                </a:ln>
                <a:solidFill>
                  <a:srgbClr val="CCFF99"/>
                </a:solidFill>
                <a:effectLst/>
                <a:uLnTx/>
                <a:uFillTx/>
                <a:latin typeface="Calibri"/>
                <a:ea typeface="+mn-ea"/>
                <a:cs typeface="Calibri"/>
              </a:rPr>
              <a:t>Based on survey of educators who attended the 2015 G-WOW Institute</a:t>
            </a:r>
          </a:p>
          <a:p>
            <a:pPr marL="8929" marR="0" lvl="0" indent="0" algn="ctr" defTabSz="642915" rtl="0" eaLnBrk="1" fontAlgn="auto" latinLnBrk="0" hangingPunct="1">
              <a:lnSpc>
                <a:spcPct val="100000"/>
              </a:lnSpc>
              <a:spcBef>
                <a:spcPts val="0"/>
              </a:spcBef>
              <a:spcAft>
                <a:spcPts val="0"/>
              </a:spcAft>
              <a:buClrTx/>
              <a:buSzTx/>
              <a:buFontTx/>
              <a:buNone/>
              <a:tabLst/>
              <a:defRPr/>
            </a:pPr>
            <a:r>
              <a:rPr kumimoji="0" lang="en-US" sz="1800" b="0" i="1" u="none" strike="noStrike" kern="0" cap="none" spc="120" normalizeH="0" baseline="0" noProof="0" dirty="0">
                <a:ln>
                  <a:noFill/>
                </a:ln>
                <a:solidFill>
                  <a:srgbClr val="CCFF99"/>
                </a:solidFill>
                <a:effectLst/>
                <a:uLnTx/>
                <a:uFillTx/>
                <a:latin typeface="Calibri"/>
                <a:ea typeface="+mn-ea"/>
                <a:cs typeface="Calibri"/>
              </a:rPr>
              <a:t> and trained in using the G-WOW model</a:t>
            </a:r>
            <a:endParaRPr kumimoji="0" lang="en-US" sz="1800" b="0" i="0" u="none" strike="noStrike" kern="0" cap="none" spc="0" normalizeH="0" baseline="0" noProof="0" dirty="0">
              <a:ln>
                <a:noFill/>
              </a:ln>
              <a:solidFill>
                <a:srgbClr val="CCFF99"/>
              </a:solidFill>
              <a:effectLst/>
              <a:uLnTx/>
              <a:uFillTx/>
              <a:latin typeface="Calibri"/>
              <a:ea typeface="+mn-ea"/>
              <a:cs typeface="Calibri"/>
            </a:endParaRPr>
          </a:p>
          <a:p>
            <a:pPr marL="8929" marR="0" lvl="0" indent="0" algn="l" defTabSz="6429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271" normalizeH="0" baseline="0" noProof="0" dirty="0">
              <a:ln>
                <a:noFill/>
              </a:ln>
              <a:solidFill>
                <a:sysClr val="windowText" lastClr="000000"/>
              </a:solidFill>
              <a:effectLst/>
              <a:uLnTx/>
              <a:uFillTx/>
              <a:latin typeface="Calibri"/>
              <a:ea typeface="+mn-ea"/>
              <a:cs typeface="Calibri"/>
            </a:endParaRPr>
          </a:p>
          <a:p>
            <a:pPr marL="294679" marR="0" lvl="0" indent="-285750" algn="l"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800" b="0" i="0" u="none" strike="noStrike" kern="0" cap="none" spc="271" normalizeH="0" baseline="0" noProof="0" dirty="0">
                <a:ln>
                  <a:noFill/>
                </a:ln>
                <a:solidFill>
                  <a:srgbClr val="FFFFFF"/>
                </a:solidFill>
                <a:effectLst/>
                <a:uLnTx/>
                <a:uFillTx/>
                <a:latin typeface="Calibri"/>
                <a:ea typeface="+mn-ea"/>
                <a:cs typeface="Calibri"/>
              </a:rPr>
              <a:t>A</a:t>
            </a:r>
            <a:r>
              <a:rPr kumimoji="0" sz="1800" b="0" i="0" u="none" strike="noStrike" kern="0" cap="none" spc="253" normalizeH="0" baseline="0" noProof="0" dirty="0">
                <a:ln>
                  <a:noFill/>
                </a:ln>
                <a:solidFill>
                  <a:srgbClr val="FFFFFF"/>
                </a:solidFill>
                <a:effectLst/>
                <a:uLnTx/>
                <a:uFillTx/>
                <a:latin typeface="Calibri"/>
                <a:ea typeface="+mn-ea"/>
                <a:cs typeface="Calibri"/>
              </a:rPr>
              <a:t>g</a:t>
            </a:r>
            <a:r>
              <a:rPr kumimoji="0" sz="1800" b="0" i="0" u="none" strike="noStrike" kern="0" cap="none" spc="207" normalizeH="0" baseline="0" noProof="0" dirty="0">
                <a:ln>
                  <a:noFill/>
                </a:ln>
                <a:solidFill>
                  <a:srgbClr val="FFFFFF"/>
                </a:solidFill>
                <a:effectLst/>
                <a:uLnTx/>
                <a:uFillTx/>
                <a:latin typeface="Calibri"/>
                <a:ea typeface="+mn-ea"/>
                <a:cs typeface="Calibri"/>
              </a:rPr>
              <a:t>r</a:t>
            </a:r>
            <a:r>
              <a:rPr kumimoji="0" sz="1800" b="0" i="0" u="none" strike="noStrike" kern="0" cap="none" spc="165" normalizeH="0" baseline="0" noProof="0" dirty="0">
                <a:ln>
                  <a:noFill/>
                </a:ln>
                <a:solidFill>
                  <a:srgbClr val="FFFFFF"/>
                </a:solidFill>
                <a:effectLst/>
                <a:uLnTx/>
                <a:uFillTx/>
                <a:latin typeface="Calibri"/>
                <a:ea typeface="+mn-ea"/>
                <a:cs typeface="Calibri"/>
              </a:rPr>
              <a:t>e</a:t>
            </a:r>
            <a:r>
              <a:rPr kumimoji="0" lang="en-US" sz="1800" b="0" i="0" u="none" strike="noStrike" kern="0" cap="none" spc="165" normalizeH="0" baseline="0" noProof="0" dirty="0">
                <a:ln>
                  <a:noFill/>
                </a:ln>
                <a:solidFill>
                  <a:srgbClr val="FFFFFF"/>
                </a:solidFill>
                <a:effectLst/>
                <a:uLnTx/>
                <a:uFillTx/>
                <a:latin typeface="Calibri"/>
                <a:ea typeface="+mn-ea"/>
                <a:cs typeface="Calibri"/>
              </a:rPr>
              <a:t>e to strongly agree in </a:t>
            </a:r>
            <a:r>
              <a:rPr kumimoji="0" lang="en-US" sz="1800" b="0" i="0" u="none" strike="noStrike" kern="0" cap="none" spc="165" normalizeH="0" baseline="0" noProof="0" dirty="0">
                <a:ln>
                  <a:noFill/>
                </a:ln>
                <a:solidFill>
                  <a:srgbClr val="FFFF00"/>
                </a:solidFill>
                <a:effectLst/>
                <a:uLnTx/>
                <a:uFillTx/>
                <a:latin typeface="Calibri"/>
                <a:ea typeface="+mn-ea"/>
                <a:cs typeface="Calibri"/>
              </a:rPr>
              <a:t>increase in personal </a:t>
            </a:r>
            <a:r>
              <a:rPr kumimoji="0" sz="1800" b="0" i="0" u="none" strike="noStrike" kern="0" cap="none" spc="274" normalizeH="0" baseline="0" noProof="0" dirty="0">
                <a:ln>
                  <a:noFill/>
                </a:ln>
                <a:solidFill>
                  <a:srgbClr val="FFFF00"/>
                </a:solidFill>
                <a:effectLst/>
                <a:uLnTx/>
                <a:uFillTx/>
                <a:latin typeface="Calibri"/>
                <a:ea typeface="+mn-ea"/>
                <a:cs typeface="Calibri"/>
              </a:rPr>
              <a:t>c</a:t>
            </a:r>
            <a:r>
              <a:rPr kumimoji="0" sz="1800" b="0" i="0" u="none" strike="noStrike" kern="0" cap="none" spc="334" normalizeH="0" baseline="0" noProof="0" dirty="0">
                <a:ln>
                  <a:noFill/>
                </a:ln>
                <a:solidFill>
                  <a:srgbClr val="FFFF00"/>
                </a:solidFill>
                <a:effectLst/>
                <a:uLnTx/>
                <a:uFillTx/>
                <a:latin typeface="Calibri"/>
                <a:ea typeface="+mn-ea"/>
                <a:cs typeface="Calibri"/>
              </a:rPr>
              <a:t>l</a:t>
            </a:r>
            <a:r>
              <a:rPr kumimoji="0" sz="1800" b="0" i="0" u="none" strike="noStrike" kern="0" cap="none" spc="250" normalizeH="0" baseline="0" noProof="0" dirty="0">
                <a:ln>
                  <a:noFill/>
                </a:ln>
                <a:solidFill>
                  <a:srgbClr val="FFFF00"/>
                </a:solidFill>
                <a:effectLst/>
                <a:uLnTx/>
                <a:uFillTx/>
                <a:latin typeface="Calibri"/>
                <a:ea typeface="+mn-ea"/>
                <a:cs typeface="Calibri"/>
              </a:rPr>
              <a:t>im</a:t>
            </a:r>
            <a:r>
              <a:rPr kumimoji="0" sz="1800" b="0" i="0" u="none" strike="noStrike" kern="0" cap="none" spc="190" normalizeH="0" baseline="0" noProof="0" dirty="0">
                <a:ln>
                  <a:noFill/>
                </a:ln>
                <a:solidFill>
                  <a:srgbClr val="FFFF00"/>
                </a:solidFill>
                <a:effectLst/>
                <a:uLnTx/>
                <a:uFillTx/>
                <a:latin typeface="Calibri"/>
                <a:ea typeface="+mn-ea"/>
                <a:cs typeface="Calibri"/>
              </a:rPr>
              <a:t>a</a:t>
            </a:r>
            <a:r>
              <a:rPr kumimoji="0" sz="1800" b="0" i="0" u="none" strike="noStrike" kern="0" cap="none" spc="143" normalizeH="0" baseline="0" noProof="0" dirty="0">
                <a:ln>
                  <a:noFill/>
                </a:ln>
                <a:solidFill>
                  <a:srgbClr val="FFFF00"/>
                </a:solidFill>
                <a:effectLst/>
                <a:uLnTx/>
                <a:uFillTx/>
                <a:latin typeface="Calibri"/>
                <a:ea typeface="+mn-ea"/>
                <a:cs typeface="Calibri"/>
              </a:rPr>
              <a:t>t</a:t>
            </a:r>
            <a:r>
              <a:rPr kumimoji="0" sz="1800" b="0" i="0" u="none" strike="noStrike" kern="0" cap="none" spc="158" normalizeH="0" baseline="0" noProof="0" dirty="0">
                <a:ln>
                  <a:noFill/>
                </a:ln>
                <a:solidFill>
                  <a:srgbClr val="FFFF00"/>
                </a:solidFill>
                <a:effectLst/>
                <a:uLnTx/>
                <a:uFillTx/>
                <a:latin typeface="Calibri"/>
                <a:ea typeface="+mn-ea"/>
                <a:cs typeface="Calibri"/>
              </a:rPr>
              <a:t>e</a:t>
            </a:r>
            <a:r>
              <a:rPr kumimoji="0" sz="1800" b="0" i="0" u="none" strike="noStrike" kern="0" cap="none" spc="0" normalizeH="0" baseline="0" noProof="0" dirty="0">
                <a:ln>
                  <a:noFill/>
                </a:ln>
                <a:solidFill>
                  <a:srgbClr val="FFFF00"/>
                </a:solidFill>
                <a:effectLst/>
                <a:uLnTx/>
                <a:uFillTx/>
                <a:latin typeface="Calibri"/>
                <a:ea typeface="+mn-ea"/>
                <a:cs typeface="Calibri"/>
              </a:rPr>
              <a:t> </a:t>
            </a:r>
            <a:r>
              <a:rPr kumimoji="0" sz="1800" b="0" i="0" u="none" strike="noStrike" kern="0" cap="none" spc="63" normalizeH="0" baseline="0" noProof="0" dirty="0">
                <a:ln>
                  <a:noFill/>
                </a:ln>
                <a:solidFill>
                  <a:srgbClr val="FFFF00"/>
                </a:solidFill>
                <a:effectLst/>
                <a:uLnTx/>
                <a:uFillTx/>
                <a:latin typeface="Calibri"/>
                <a:ea typeface="+mn-ea"/>
                <a:cs typeface="Calibri"/>
              </a:rPr>
              <a:t> </a:t>
            </a:r>
            <a:r>
              <a:rPr kumimoji="0" sz="1800" b="0" i="0" u="none" strike="noStrike" kern="0" cap="none" spc="334" normalizeH="0" baseline="0" noProof="0" dirty="0">
                <a:ln>
                  <a:noFill/>
                </a:ln>
                <a:solidFill>
                  <a:srgbClr val="FFFF00"/>
                </a:solidFill>
                <a:effectLst/>
                <a:uLnTx/>
                <a:uFillTx/>
                <a:latin typeface="Calibri"/>
                <a:ea typeface="+mn-ea"/>
                <a:cs typeface="Calibri"/>
              </a:rPr>
              <a:t>l</a:t>
            </a:r>
            <a:r>
              <a:rPr kumimoji="0" sz="1800" b="0" i="0" u="none" strike="noStrike" kern="0" cap="none" spc="229" normalizeH="0" baseline="0" noProof="0" dirty="0">
                <a:ln>
                  <a:noFill/>
                </a:ln>
                <a:solidFill>
                  <a:srgbClr val="FFFF00"/>
                </a:solidFill>
                <a:effectLst/>
                <a:uLnTx/>
                <a:uFillTx/>
                <a:latin typeface="Calibri"/>
                <a:ea typeface="+mn-ea"/>
                <a:cs typeface="Calibri"/>
              </a:rPr>
              <a:t>i</a:t>
            </a:r>
            <a:r>
              <a:rPr kumimoji="0" sz="1800" b="0" i="0" u="none" strike="noStrike" kern="0" cap="none" spc="143" normalizeH="0" baseline="0" noProof="0" dirty="0">
                <a:ln>
                  <a:noFill/>
                </a:ln>
                <a:solidFill>
                  <a:srgbClr val="FFFF00"/>
                </a:solidFill>
                <a:effectLst/>
                <a:uLnTx/>
                <a:uFillTx/>
                <a:latin typeface="Calibri"/>
                <a:ea typeface="+mn-ea"/>
                <a:cs typeface="Calibri"/>
              </a:rPr>
              <a:t>te</a:t>
            </a:r>
            <a:r>
              <a:rPr kumimoji="0" sz="1800" b="0" i="0" u="none" strike="noStrike" kern="0" cap="none" spc="218" normalizeH="0" baseline="0" noProof="0" dirty="0">
                <a:ln>
                  <a:noFill/>
                </a:ln>
                <a:solidFill>
                  <a:srgbClr val="FFFF00"/>
                </a:solidFill>
                <a:effectLst/>
                <a:uLnTx/>
                <a:uFillTx/>
                <a:latin typeface="Calibri"/>
                <a:ea typeface="+mn-ea"/>
                <a:cs typeface="Calibri"/>
              </a:rPr>
              <a:t>r</a:t>
            </a:r>
            <a:r>
              <a:rPr kumimoji="0" sz="1800" b="0" i="0" u="none" strike="noStrike" kern="0" cap="none" spc="257" normalizeH="0" baseline="0" noProof="0" dirty="0">
                <a:ln>
                  <a:noFill/>
                </a:ln>
                <a:solidFill>
                  <a:srgbClr val="FFFF00"/>
                </a:solidFill>
                <a:effectLst/>
                <a:uLnTx/>
                <a:uFillTx/>
                <a:latin typeface="Calibri"/>
                <a:ea typeface="+mn-ea"/>
                <a:cs typeface="Calibri"/>
              </a:rPr>
              <a:t>a</a:t>
            </a:r>
            <a:r>
              <a:rPr kumimoji="0" sz="1800" b="0" i="0" u="none" strike="noStrike" kern="0" cap="none" spc="274" normalizeH="0" baseline="0" noProof="0" dirty="0">
                <a:ln>
                  <a:noFill/>
                </a:ln>
                <a:solidFill>
                  <a:srgbClr val="FFFF00"/>
                </a:solidFill>
                <a:effectLst/>
                <a:uLnTx/>
                <a:uFillTx/>
                <a:latin typeface="Calibri"/>
                <a:ea typeface="+mn-ea"/>
                <a:cs typeface="Calibri"/>
              </a:rPr>
              <a:t>c</a:t>
            </a:r>
            <a:r>
              <a:rPr kumimoji="0" sz="1800" b="0" i="0" u="none" strike="noStrike" kern="0" cap="none" spc="204" normalizeH="0" baseline="0" noProof="0" dirty="0">
                <a:ln>
                  <a:noFill/>
                </a:ln>
                <a:solidFill>
                  <a:srgbClr val="FFFF00"/>
                </a:solidFill>
                <a:effectLst/>
                <a:uLnTx/>
                <a:uFillTx/>
                <a:latin typeface="Calibri"/>
                <a:ea typeface="+mn-ea"/>
                <a:cs typeface="Calibri"/>
              </a:rPr>
              <a:t>y</a:t>
            </a:r>
            <a:r>
              <a:rPr kumimoji="0" sz="1800" b="0" i="0" u="none" strike="noStrike" kern="0" cap="none" spc="102" normalizeH="0" baseline="0" noProof="0" dirty="0">
                <a:ln>
                  <a:noFill/>
                </a:ln>
                <a:solidFill>
                  <a:srgbClr val="FFFF00"/>
                </a:solidFill>
                <a:effectLst/>
                <a:uLnTx/>
                <a:uFillTx/>
                <a:latin typeface="Calibri"/>
                <a:ea typeface="+mn-ea"/>
                <a:cs typeface="Calibri"/>
              </a:rPr>
              <a:t> </a:t>
            </a:r>
            <a:r>
              <a:rPr kumimoji="0" lang="en-US" sz="1800" b="0" i="0" u="none" strike="noStrike" kern="0" cap="none" spc="461" normalizeH="0" baseline="0" noProof="0" dirty="0">
                <a:ln>
                  <a:noFill/>
                </a:ln>
                <a:solidFill>
                  <a:srgbClr val="FFFF00"/>
                </a:solidFill>
                <a:effectLst/>
                <a:uLnTx/>
                <a:uFillTx/>
                <a:latin typeface="Calibri"/>
                <a:ea typeface="+mn-ea"/>
                <a:cs typeface="Calibri"/>
              </a:rPr>
              <a:t> and </a:t>
            </a:r>
            <a:r>
              <a:rPr kumimoji="0" lang="en-US" sz="1800" b="0" i="0" u="none" strike="noStrike" kern="0" cap="none" spc="80" normalizeH="0" baseline="0" noProof="0" dirty="0">
                <a:ln>
                  <a:noFill/>
                </a:ln>
                <a:solidFill>
                  <a:srgbClr val="FFFF00"/>
                </a:solidFill>
                <a:effectLst/>
                <a:uLnTx/>
                <a:uFillTx/>
                <a:latin typeface="Calibri"/>
                <a:ea typeface="+mn-ea"/>
                <a:cs typeface="Calibri"/>
              </a:rPr>
              <a:t> </a:t>
            </a:r>
            <a:r>
              <a:rPr kumimoji="0" sz="1800" b="0" i="0" u="none" strike="noStrike" kern="0" cap="none" spc="292" normalizeH="0" baseline="0" noProof="0" dirty="0">
                <a:ln>
                  <a:noFill/>
                </a:ln>
                <a:solidFill>
                  <a:srgbClr val="FFFF00"/>
                </a:solidFill>
                <a:effectLst/>
                <a:uLnTx/>
                <a:uFillTx/>
                <a:latin typeface="Calibri"/>
                <a:ea typeface="+mn-ea"/>
                <a:cs typeface="Calibri"/>
              </a:rPr>
              <a:t>sk</a:t>
            </a:r>
            <a:r>
              <a:rPr kumimoji="0" sz="1800" b="0" i="0" u="none" strike="noStrike" kern="0" cap="none" spc="229" normalizeH="0" baseline="0" noProof="0" dirty="0">
                <a:ln>
                  <a:noFill/>
                </a:ln>
                <a:solidFill>
                  <a:srgbClr val="FFFF00"/>
                </a:solidFill>
                <a:effectLst/>
                <a:uLnTx/>
                <a:uFillTx/>
                <a:latin typeface="Calibri"/>
                <a:ea typeface="+mn-ea"/>
                <a:cs typeface="Calibri"/>
              </a:rPr>
              <a:t>i</a:t>
            </a:r>
            <a:r>
              <a:rPr kumimoji="0" sz="1800" b="0" i="0" u="none" strike="noStrike" kern="0" cap="none" spc="299" normalizeH="0" baseline="0" noProof="0" dirty="0">
                <a:ln>
                  <a:noFill/>
                </a:ln>
                <a:solidFill>
                  <a:srgbClr val="FFFF00"/>
                </a:solidFill>
                <a:effectLst/>
                <a:uLnTx/>
                <a:uFillTx/>
                <a:latin typeface="Calibri"/>
                <a:ea typeface="+mn-ea"/>
                <a:cs typeface="Calibri"/>
              </a:rPr>
              <a:t>l</a:t>
            </a:r>
            <a:r>
              <a:rPr kumimoji="0" sz="1800" b="0" i="0" u="none" strike="noStrike" kern="0" cap="none" spc="320" normalizeH="0" baseline="0" noProof="0" dirty="0">
                <a:ln>
                  <a:noFill/>
                </a:ln>
                <a:solidFill>
                  <a:srgbClr val="FFFF00"/>
                </a:solidFill>
                <a:effectLst/>
                <a:uLnTx/>
                <a:uFillTx/>
                <a:latin typeface="Calibri"/>
                <a:ea typeface="+mn-ea"/>
                <a:cs typeface="Calibri"/>
              </a:rPr>
              <a:t>l</a:t>
            </a:r>
            <a:r>
              <a:rPr kumimoji="0" sz="1800" b="0" i="0" u="none" strike="noStrike" kern="0" cap="none" spc="151" normalizeH="0" baseline="0" noProof="0" dirty="0">
                <a:ln>
                  <a:noFill/>
                </a:ln>
                <a:solidFill>
                  <a:srgbClr val="FFFF00"/>
                </a:solidFill>
                <a:effectLst/>
                <a:uLnTx/>
                <a:uFillTx/>
                <a:latin typeface="Calibri"/>
                <a:ea typeface="+mn-ea"/>
                <a:cs typeface="Calibri"/>
              </a:rPr>
              <a:t>s</a:t>
            </a:r>
            <a:r>
              <a:rPr kumimoji="0" sz="1800" b="0" i="0" u="none" strike="noStrike" kern="0" cap="none" spc="0" normalizeH="0" baseline="0" noProof="0" dirty="0">
                <a:ln>
                  <a:noFill/>
                </a:ln>
                <a:solidFill>
                  <a:srgbClr val="FFFF00"/>
                </a:solidFill>
                <a:effectLst/>
                <a:uLnTx/>
                <a:uFillTx/>
                <a:latin typeface="Calibri"/>
                <a:ea typeface="+mn-ea"/>
                <a:cs typeface="Calibri"/>
              </a:rPr>
              <a:t> </a:t>
            </a:r>
            <a:r>
              <a:rPr kumimoji="0" sz="1800" b="0" i="0" u="none" strike="noStrike" kern="0" cap="none" spc="63" normalizeH="0" baseline="0" noProof="0" dirty="0">
                <a:ln>
                  <a:noFill/>
                </a:ln>
                <a:solidFill>
                  <a:srgbClr val="FFFF00"/>
                </a:solidFill>
                <a:effectLst/>
                <a:uLnTx/>
                <a:uFillTx/>
                <a:latin typeface="Calibri"/>
                <a:ea typeface="+mn-ea"/>
                <a:cs typeface="Calibri"/>
              </a:rPr>
              <a:t> </a:t>
            </a:r>
            <a:r>
              <a:rPr kumimoji="0" sz="1800" b="0" i="0" u="none" strike="noStrike" kern="0" cap="none" spc="257" normalizeH="0" baseline="0" noProof="0" dirty="0">
                <a:ln>
                  <a:noFill/>
                </a:ln>
                <a:solidFill>
                  <a:srgbClr val="FFFF00"/>
                </a:solidFill>
                <a:effectLst/>
                <a:uLnTx/>
                <a:uFillTx/>
                <a:latin typeface="Calibri"/>
                <a:ea typeface="+mn-ea"/>
                <a:cs typeface="Calibri"/>
              </a:rPr>
              <a:t>f</a:t>
            </a:r>
            <a:r>
              <a:rPr kumimoji="0" sz="1800" b="0" i="0" u="none" strike="noStrike" kern="0" cap="none" spc="264" normalizeH="0" baseline="0" noProof="0" dirty="0">
                <a:ln>
                  <a:noFill/>
                </a:ln>
                <a:solidFill>
                  <a:srgbClr val="FFFF00"/>
                </a:solidFill>
                <a:effectLst/>
                <a:uLnTx/>
                <a:uFillTx/>
                <a:latin typeface="Calibri"/>
                <a:ea typeface="+mn-ea"/>
                <a:cs typeface="Calibri"/>
              </a:rPr>
              <a:t>o</a:t>
            </a:r>
            <a:r>
              <a:rPr kumimoji="0" sz="1800" b="0" i="0" u="none" strike="noStrike" kern="0" cap="none" spc="236" normalizeH="0" baseline="0" noProof="0" dirty="0">
                <a:ln>
                  <a:noFill/>
                </a:ln>
                <a:solidFill>
                  <a:srgbClr val="FFFF00"/>
                </a:solidFill>
                <a:effectLst/>
                <a:uLnTx/>
                <a:uFillTx/>
                <a:latin typeface="Calibri"/>
                <a:ea typeface="+mn-ea"/>
                <a:cs typeface="Calibri"/>
              </a:rPr>
              <a:t>r</a:t>
            </a:r>
            <a:r>
              <a:rPr kumimoji="0" sz="1800" b="0" i="0" u="none" strike="noStrike" kern="0" cap="none" spc="0" normalizeH="0" baseline="0" noProof="0" dirty="0">
                <a:ln>
                  <a:noFill/>
                </a:ln>
                <a:solidFill>
                  <a:srgbClr val="FFFF00"/>
                </a:solidFill>
                <a:effectLst/>
                <a:uLnTx/>
                <a:uFillTx/>
                <a:latin typeface="Calibri"/>
                <a:ea typeface="+mn-ea"/>
                <a:cs typeface="Calibri"/>
              </a:rPr>
              <a:t> </a:t>
            </a:r>
            <a:r>
              <a:rPr kumimoji="0" sz="1800" b="0" i="0" u="none" strike="noStrike" kern="0" cap="none" spc="63" normalizeH="0" baseline="0" noProof="0" dirty="0">
                <a:ln>
                  <a:noFill/>
                </a:ln>
                <a:solidFill>
                  <a:srgbClr val="FFFF00"/>
                </a:solidFill>
                <a:effectLst/>
                <a:uLnTx/>
                <a:uFillTx/>
                <a:latin typeface="Calibri"/>
                <a:ea typeface="+mn-ea"/>
                <a:cs typeface="Calibri"/>
              </a:rPr>
              <a:t> </a:t>
            </a:r>
            <a:r>
              <a:rPr kumimoji="0" sz="1800" b="0" i="0" u="none" strike="noStrike" kern="0" cap="none" spc="143" normalizeH="0" baseline="0" noProof="0" dirty="0">
                <a:ln>
                  <a:noFill/>
                </a:ln>
                <a:solidFill>
                  <a:srgbClr val="FFFF00"/>
                </a:solidFill>
                <a:effectLst/>
                <a:uLnTx/>
                <a:uFillTx/>
                <a:latin typeface="Calibri"/>
                <a:ea typeface="+mn-ea"/>
                <a:cs typeface="Calibri"/>
              </a:rPr>
              <a:t>t</a:t>
            </a:r>
            <a:r>
              <a:rPr kumimoji="0" sz="1800" b="0" i="0" u="none" strike="noStrike" kern="0" cap="none" spc="158" normalizeH="0" baseline="0" noProof="0" dirty="0">
                <a:ln>
                  <a:noFill/>
                </a:ln>
                <a:solidFill>
                  <a:srgbClr val="FFFF00"/>
                </a:solidFill>
                <a:effectLst/>
                <a:uLnTx/>
                <a:uFillTx/>
                <a:latin typeface="Calibri"/>
                <a:ea typeface="+mn-ea"/>
                <a:cs typeface="Calibri"/>
              </a:rPr>
              <a:t>e</a:t>
            </a:r>
            <a:r>
              <a:rPr kumimoji="0" sz="1800" b="0" i="0" u="none" strike="noStrike" kern="0" cap="none" spc="239" normalizeH="0" baseline="0" noProof="0" dirty="0">
                <a:ln>
                  <a:noFill/>
                </a:ln>
                <a:solidFill>
                  <a:srgbClr val="FFFF00"/>
                </a:solidFill>
                <a:effectLst/>
                <a:uLnTx/>
                <a:uFillTx/>
                <a:latin typeface="Calibri"/>
                <a:ea typeface="+mn-ea"/>
                <a:cs typeface="Calibri"/>
              </a:rPr>
              <a:t>a</a:t>
            </a:r>
            <a:r>
              <a:rPr kumimoji="0" sz="1800" b="0" i="0" u="none" strike="noStrike" kern="0" cap="none" spc="274" normalizeH="0" baseline="0" noProof="0" dirty="0">
                <a:ln>
                  <a:noFill/>
                </a:ln>
                <a:solidFill>
                  <a:srgbClr val="FFFF00"/>
                </a:solidFill>
                <a:effectLst/>
                <a:uLnTx/>
                <a:uFillTx/>
                <a:latin typeface="Calibri"/>
                <a:ea typeface="+mn-ea"/>
                <a:cs typeface="Calibri"/>
              </a:rPr>
              <a:t>c</a:t>
            </a:r>
            <a:r>
              <a:rPr kumimoji="0" sz="1800" b="0" i="0" u="none" strike="noStrike" kern="0" cap="none" spc="143" normalizeH="0" baseline="0" noProof="0" dirty="0">
                <a:ln>
                  <a:noFill/>
                </a:ln>
                <a:solidFill>
                  <a:srgbClr val="FFFF00"/>
                </a:solidFill>
                <a:effectLst/>
                <a:uLnTx/>
                <a:uFillTx/>
                <a:latin typeface="Calibri"/>
                <a:ea typeface="+mn-ea"/>
                <a:cs typeface="Calibri"/>
              </a:rPr>
              <a:t>h</a:t>
            </a:r>
            <a:r>
              <a:rPr kumimoji="0" sz="1800" b="0" i="0" u="none" strike="noStrike" kern="0" cap="none" spc="218" normalizeH="0" baseline="0" noProof="0" dirty="0">
                <a:ln>
                  <a:noFill/>
                </a:ln>
                <a:solidFill>
                  <a:srgbClr val="FFFF00"/>
                </a:solidFill>
                <a:effectLst/>
                <a:uLnTx/>
                <a:uFillTx/>
                <a:latin typeface="Calibri"/>
                <a:ea typeface="+mn-ea"/>
                <a:cs typeface="Calibri"/>
              </a:rPr>
              <a:t>i</a:t>
            </a:r>
            <a:r>
              <a:rPr kumimoji="0" sz="1800" b="0" i="0" u="none" strike="noStrike" kern="0" cap="none" spc="236" normalizeH="0" baseline="0" noProof="0" dirty="0">
                <a:ln>
                  <a:noFill/>
                </a:ln>
                <a:solidFill>
                  <a:srgbClr val="FFFF00"/>
                </a:solidFill>
                <a:effectLst/>
                <a:uLnTx/>
                <a:uFillTx/>
                <a:latin typeface="Calibri"/>
                <a:ea typeface="+mn-ea"/>
                <a:cs typeface="Calibri"/>
              </a:rPr>
              <a:t>n</a:t>
            </a:r>
            <a:r>
              <a:rPr kumimoji="0" sz="1800" b="0" i="0" u="none" strike="noStrike" kern="0" cap="none" spc="281" normalizeH="0" baseline="0" noProof="0" dirty="0">
                <a:ln>
                  <a:noFill/>
                </a:ln>
                <a:solidFill>
                  <a:srgbClr val="FFFF00"/>
                </a:solidFill>
                <a:effectLst/>
                <a:uLnTx/>
                <a:uFillTx/>
                <a:latin typeface="Calibri"/>
                <a:ea typeface="+mn-ea"/>
                <a:cs typeface="Calibri"/>
              </a:rPr>
              <a:t>g</a:t>
            </a:r>
            <a:r>
              <a:rPr kumimoji="0" sz="1800" b="0" i="0" u="none" strike="noStrike" kern="0" cap="none" spc="0" normalizeH="0" baseline="0" noProof="0" dirty="0">
                <a:ln>
                  <a:noFill/>
                </a:ln>
                <a:solidFill>
                  <a:srgbClr val="FFFF00"/>
                </a:solidFill>
                <a:effectLst/>
                <a:uLnTx/>
                <a:uFillTx/>
                <a:latin typeface="Calibri"/>
                <a:ea typeface="+mn-ea"/>
                <a:cs typeface="Calibri"/>
              </a:rPr>
              <a:t> </a:t>
            </a:r>
            <a:r>
              <a:rPr kumimoji="0" lang="en-US" sz="1800" b="0" i="0" u="none" strike="noStrike" kern="0" cap="none" spc="63" normalizeH="0" baseline="0" noProof="0" dirty="0">
                <a:ln>
                  <a:noFill/>
                </a:ln>
                <a:solidFill>
                  <a:srgbClr val="FFFF00"/>
                </a:solidFill>
                <a:effectLst/>
                <a:uLnTx/>
                <a:uFillTx/>
                <a:latin typeface="Calibri"/>
                <a:ea typeface="+mn-ea"/>
                <a:cs typeface="Calibri"/>
              </a:rPr>
              <a:t>about climate change</a:t>
            </a:r>
          </a:p>
          <a:p>
            <a:pPr marL="294679" marR="0" lvl="0" indent="-285750" algn="l"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63" normalizeH="0" baseline="0" noProof="0" dirty="0">
              <a:ln>
                <a:noFill/>
              </a:ln>
              <a:solidFill>
                <a:srgbClr val="FFFFFF"/>
              </a:solidFill>
              <a:effectLst/>
              <a:uLnTx/>
              <a:uFillTx/>
              <a:latin typeface="Calibri"/>
              <a:ea typeface="+mn-ea"/>
              <a:cs typeface="Calibri"/>
            </a:endParaRPr>
          </a:p>
          <a:p>
            <a:pPr marL="294679" marR="0" lvl="0" indent="-285750" algn="l"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63" normalizeH="0" baseline="0" noProof="0" dirty="0">
                <a:ln>
                  <a:noFill/>
                </a:ln>
                <a:solidFill>
                  <a:srgbClr val="FFFFFF"/>
                </a:solidFill>
                <a:effectLst/>
                <a:uLnTx/>
                <a:uFillTx/>
                <a:latin typeface="Calibri"/>
                <a:ea typeface="+mn-ea"/>
                <a:cs typeface="Calibri"/>
              </a:rPr>
              <a:t>Agree to strongly agree in being more </a:t>
            </a:r>
            <a:r>
              <a:rPr kumimoji="0" lang="en-US" sz="1800" b="0" i="0" u="none" strike="noStrike" kern="0" cap="none" spc="63" normalizeH="0" baseline="0" noProof="0" dirty="0">
                <a:ln>
                  <a:noFill/>
                </a:ln>
                <a:solidFill>
                  <a:srgbClr val="FFFF00"/>
                </a:solidFill>
                <a:effectLst/>
                <a:uLnTx/>
                <a:uFillTx/>
                <a:latin typeface="Calibri"/>
                <a:ea typeface="+mn-ea"/>
                <a:cs typeface="Calibri"/>
              </a:rPr>
              <a:t>confident in teaching </a:t>
            </a:r>
            <a:r>
              <a:rPr kumimoji="0" lang="en-US" sz="1800" b="0" i="0" u="none" strike="noStrike" kern="0" cap="none" spc="63" normalizeH="0" baseline="0" noProof="0" dirty="0">
                <a:ln>
                  <a:noFill/>
                </a:ln>
                <a:solidFill>
                  <a:srgbClr val="FFFFFF"/>
                </a:solidFill>
                <a:effectLst/>
                <a:uLnTx/>
                <a:uFillTx/>
                <a:latin typeface="Calibri"/>
                <a:ea typeface="+mn-ea"/>
                <a:cs typeface="Calibri"/>
              </a:rPr>
              <a:t>about climate change using the model</a:t>
            </a:r>
          </a:p>
          <a:p>
            <a:pPr marL="8929" marR="0" lvl="0" indent="0" algn="l" defTabSz="6429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369" normalizeH="0" baseline="0" noProof="0" dirty="0">
              <a:ln>
                <a:noFill/>
              </a:ln>
              <a:solidFill>
                <a:srgbClr val="FFFFFF"/>
              </a:solidFill>
              <a:effectLst/>
              <a:uLnTx/>
              <a:uFillTx/>
              <a:latin typeface="Calibri"/>
              <a:ea typeface="+mn-ea"/>
              <a:cs typeface="Calibri"/>
            </a:endParaRPr>
          </a:p>
          <a:p>
            <a:pPr marL="294679" marR="0" lvl="0" indent="-285750" algn="l"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46" normalizeH="0" baseline="0" noProof="0" dirty="0">
                <a:ln>
                  <a:noFill/>
                </a:ln>
                <a:solidFill>
                  <a:srgbClr val="FFFFFF"/>
                </a:solidFill>
                <a:effectLst/>
                <a:uLnTx/>
                <a:uFillTx/>
                <a:latin typeface="Calibri"/>
                <a:ea typeface="+mn-ea"/>
                <a:cs typeface="Calibri"/>
              </a:rPr>
              <a:t>Agreement </a:t>
            </a:r>
            <a:r>
              <a:rPr kumimoji="0" sz="1800" b="0" i="0" u="none" strike="noStrike" kern="0" cap="none" spc="46" normalizeH="0" baseline="0" noProof="0" dirty="0">
                <a:ln>
                  <a:noFill/>
                </a:ln>
                <a:solidFill>
                  <a:srgbClr val="FFFFFF"/>
                </a:solidFill>
                <a:effectLst/>
                <a:uLnTx/>
                <a:uFillTx/>
                <a:latin typeface="Calibri"/>
                <a:ea typeface="+mn-ea"/>
                <a:cs typeface="Calibri"/>
              </a:rPr>
              <a:t>S</a:t>
            </a:r>
            <a:r>
              <a:rPr kumimoji="0" sz="1800" b="0" i="0" u="none" strike="noStrike" kern="0" cap="none" spc="158" normalizeH="0" baseline="0" noProof="0" dirty="0">
                <a:ln>
                  <a:noFill/>
                </a:ln>
                <a:solidFill>
                  <a:srgbClr val="FFFFFF"/>
                </a:solidFill>
                <a:effectLst/>
                <a:uLnTx/>
                <a:uFillTx/>
                <a:latin typeface="Calibri"/>
                <a:ea typeface="+mn-ea"/>
                <a:cs typeface="Calibri"/>
              </a:rPr>
              <a:t>ee </a:t>
            </a:r>
            <a:r>
              <a:rPr kumimoji="0" sz="1800" b="0" i="0" u="none" strike="noStrike" kern="0" cap="none" spc="60" normalizeH="0" baseline="0" noProof="0" dirty="0">
                <a:ln>
                  <a:noFill/>
                </a:ln>
                <a:solidFill>
                  <a:srgbClr val="FFFFFF"/>
                </a:solidFill>
                <a:effectLst/>
                <a:uLnTx/>
                <a:uFillTx/>
                <a:latin typeface="Calibri"/>
                <a:ea typeface="+mn-ea"/>
                <a:cs typeface="Calibri"/>
              </a:rPr>
              <a:t> </a:t>
            </a:r>
            <a:r>
              <a:rPr kumimoji="0" sz="1800" b="0" i="0" u="none" strike="noStrike" kern="0" cap="none" spc="186" normalizeH="0" baseline="0" noProof="0" dirty="0">
                <a:ln>
                  <a:noFill/>
                </a:ln>
                <a:solidFill>
                  <a:srgbClr val="FFFFFF"/>
                </a:solidFill>
                <a:effectLst/>
                <a:uLnTx/>
                <a:uFillTx/>
                <a:latin typeface="Calibri"/>
                <a:ea typeface="+mn-ea"/>
                <a:cs typeface="Calibri"/>
              </a:rPr>
              <a:t>t</a:t>
            </a:r>
            <a:r>
              <a:rPr kumimoji="0" sz="1800" b="0" i="0" u="none" strike="noStrike" kern="0" cap="none" spc="123" normalizeH="0" baseline="0" noProof="0" dirty="0">
                <a:ln>
                  <a:noFill/>
                </a:ln>
                <a:solidFill>
                  <a:srgbClr val="FFFFFF"/>
                </a:solidFill>
                <a:effectLst/>
                <a:uLnTx/>
                <a:uFillTx/>
                <a:latin typeface="Calibri"/>
                <a:ea typeface="+mn-ea"/>
                <a:cs typeface="Calibri"/>
              </a:rPr>
              <a:t>h</a:t>
            </a:r>
            <a:r>
              <a:rPr kumimoji="0" sz="1800" b="0" i="0" u="none" strike="noStrike" kern="0" cap="none" spc="158" normalizeH="0" baseline="0" noProof="0" dirty="0">
                <a:ln>
                  <a:noFill/>
                </a:ln>
                <a:solidFill>
                  <a:srgbClr val="FFFFFF"/>
                </a:solidFill>
                <a:effectLst/>
                <a:uLnTx/>
                <a:uFillTx/>
                <a:latin typeface="Calibri"/>
                <a:ea typeface="+mn-ea"/>
                <a:cs typeface="Calibri"/>
              </a:rPr>
              <a:t>e</a:t>
            </a:r>
            <a:r>
              <a:rPr kumimoji="0" sz="1800" b="0" i="0" u="none" strike="noStrike" kern="0" cap="none" spc="0" normalizeH="0" baseline="0" noProof="0" dirty="0">
                <a:ln>
                  <a:noFill/>
                </a:ln>
                <a:solidFill>
                  <a:srgbClr val="FFFFFF"/>
                </a:solidFill>
                <a:effectLst/>
                <a:uLnTx/>
                <a:uFillTx/>
                <a:latin typeface="Calibri"/>
                <a:ea typeface="+mn-ea"/>
                <a:cs typeface="Calibri"/>
              </a:rPr>
              <a:t> </a:t>
            </a:r>
            <a:r>
              <a:rPr kumimoji="0" sz="1800" b="0" i="0" u="none" strike="noStrike" kern="0" cap="none" spc="60" normalizeH="0" baseline="0" noProof="0" dirty="0">
                <a:ln>
                  <a:noFill/>
                </a:ln>
                <a:solidFill>
                  <a:srgbClr val="FFFFFF"/>
                </a:solidFill>
                <a:effectLst/>
                <a:uLnTx/>
                <a:uFillTx/>
                <a:latin typeface="Calibri"/>
                <a:ea typeface="+mn-ea"/>
                <a:cs typeface="Calibri"/>
              </a:rPr>
              <a:t> </a:t>
            </a:r>
            <a:r>
              <a:rPr kumimoji="0" sz="1800" b="0" i="0" u="none" strike="noStrike" kern="0" cap="none" spc="285" normalizeH="0" baseline="0" noProof="0" dirty="0">
                <a:ln>
                  <a:noFill/>
                </a:ln>
                <a:solidFill>
                  <a:srgbClr val="FFFF00"/>
                </a:solidFill>
                <a:effectLst/>
                <a:uLnTx/>
                <a:uFillTx/>
                <a:latin typeface="Calibri"/>
                <a:ea typeface="+mn-ea"/>
                <a:cs typeface="Calibri"/>
              </a:rPr>
              <a:t>m</a:t>
            </a:r>
            <a:r>
              <a:rPr kumimoji="0" sz="1800" b="0" i="0" u="none" strike="noStrike" kern="0" cap="none" spc="316" normalizeH="0" baseline="0" noProof="0" dirty="0">
                <a:ln>
                  <a:noFill/>
                </a:ln>
                <a:solidFill>
                  <a:srgbClr val="FFFF00"/>
                </a:solidFill>
                <a:effectLst/>
                <a:uLnTx/>
                <a:uFillTx/>
                <a:latin typeface="Calibri"/>
                <a:ea typeface="+mn-ea"/>
                <a:cs typeface="Calibri"/>
              </a:rPr>
              <a:t>o</a:t>
            </a:r>
            <a:r>
              <a:rPr kumimoji="0" sz="1800" b="0" i="0" u="none" strike="noStrike" kern="0" cap="none" spc="340" normalizeH="0" baseline="0" noProof="0" dirty="0">
                <a:ln>
                  <a:noFill/>
                </a:ln>
                <a:solidFill>
                  <a:srgbClr val="FFFF00"/>
                </a:solidFill>
                <a:effectLst/>
                <a:uLnTx/>
                <a:uFillTx/>
                <a:latin typeface="Calibri"/>
                <a:ea typeface="+mn-ea"/>
                <a:cs typeface="Calibri"/>
              </a:rPr>
              <a:t>d</a:t>
            </a:r>
            <a:r>
              <a:rPr kumimoji="0" sz="1800" b="0" i="0" u="none" strike="noStrike" kern="0" cap="none" spc="158" normalizeH="0" baseline="0" noProof="0" dirty="0">
                <a:ln>
                  <a:noFill/>
                </a:ln>
                <a:solidFill>
                  <a:srgbClr val="FFFF00"/>
                </a:solidFill>
                <a:effectLst/>
                <a:uLnTx/>
                <a:uFillTx/>
                <a:latin typeface="Calibri"/>
                <a:ea typeface="+mn-ea"/>
                <a:cs typeface="Calibri"/>
              </a:rPr>
              <a:t>e</a:t>
            </a:r>
            <a:r>
              <a:rPr kumimoji="0" sz="1800" b="0" i="0" u="none" strike="noStrike" kern="0" cap="none" spc="320" normalizeH="0" baseline="0" noProof="0" dirty="0">
                <a:ln>
                  <a:noFill/>
                </a:ln>
                <a:solidFill>
                  <a:srgbClr val="FFFF00"/>
                </a:solidFill>
                <a:effectLst/>
                <a:uLnTx/>
                <a:uFillTx/>
                <a:latin typeface="Calibri"/>
                <a:ea typeface="+mn-ea"/>
                <a:cs typeface="Calibri"/>
              </a:rPr>
              <a:t>l</a:t>
            </a:r>
            <a:r>
              <a:rPr kumimoji="0" sz="1800" b="0" i="0" u="none" strike="noStrike" kern="0" cap="none" spc="0" normalizeH="0" baseline="0" noProof="0" dirty="0">
                <a:ln>
                  <a:noFill/>
                </a:ln>
                <a:solidFill>
                  <a:srgbClr val="FFFF00"/>
                </a:solidFill>
                <a:effectLst/>
                <a:uLnTx/>
                <a:uFillTx/>
                <a:latin typeface="Calibri"/>
                <a:ea typeface="+mn-ea"/>
                <a:cs typeface="Calibri"/>
              </a:rPr>
              <a:t> </a:t>
            </a:r>
            <a:r>
              <a:rPr kumimoji="0" sz="1800" b="0" i="0" u="none" strike="noStrike" kern="0" cap="none" spc="60" normalizeH="0" baseline="0" noProof="0" dirty="0">
                <a:ln>
                  <a:noFill/>
                </a:ln>
                <a:solidFill>
                  <a:srgbClr val="FFFF00"/>
                </a:solidFill>
                <a:effectLst/>
                <a:uLnTx/>
                <a:uFillTx/>
                <a:latin typeface="Calibri"/>
                <a:ea typeface="+mn-ea"/>
                <a:cs typeface="Calibri"/>
              </a:rPr>
              <a:t> </a:t>
            </a:r>
            <a:r>
              <a:rPr kumimoji="0" sz="1800" b="0" i="0" u="none" strike="noStrike" kern="0" cap="none" spc="295" normalizeH="0" baseline="0" noProof="0" dirty="0">
                <a:ln>
                  <a:noFill/>
                </a:ln>
                <a:solidFill>
                  <a:srgbClr val="FFFF00"/>
                </a:solidFill>
                <a:effectLst/>
                <a:uLnTx/>
                <a:uFillTx/>
                <a:latin typeface="Calibri"/>
                <a:ea typeface="+mn-ea"/>
                <a:cs typeface="Calibri"/>
              </a:rPr>
              <a:t>a</a:t>
            </a:r>
            <a:r>
              <a:rPr kumimoji="0" sz="1800" b="0" i="0" u="none" strike="noStrike" kern="0" cap="none" spc="151" normalizeH="0" baseline="0" noProof="0" dirty="0">
                <a:ln>
                  <a:noFill/>
                </a:ln>
                <a:solidFill>
                  <a:srgbClr val="FFFF00"/>
                </a:solidFill>
                <a:effectLst/>
                <a:uLnTx/>
                <a:uFillTx/>
                <a:latin typeface="Calibri"/>
                <a:ea typeface="+mn-ea"/>
                <a:cs typeface="Calibri"/>
              </a:rPr>
              <a:t>s</a:t>
            </a:r>
            <a:r>
              <a:rPr kumimoji="0" sz="1800" b="0" i="0" u="none" strike="noStrike" kern="0" cap="none" spc="0" normalizeH="0" baseline="0" noProof="0" dirty="0">
                <a:ln>
                  <a:noFill/>
                </a:ln>
                <a:solidFill>
                  <a:srgbClr val="FFFF00"/>
                </a:solidFill>
                <a:effectLst/>
                <a:uLnTx/>
                <a:uFillTx/>
                <a:latin typeface="Calibri"/>
                <a:ea typeface="+mn-ea"/>
                <a:cs typeface="Calibri"/>
              </a:rPr>
              <a:t> </a:t>
            </a:r>
            <a:r>
              <a:rPr kumimoji="0" sz="1800" b="0" i="0" u="none" strike="noStrike" kern="0" cap="none" spc="63" normalizeH="0" baseline="0" noProof="0" dirty="0">
                <a:ln>
                  <a:noFill/>
                </a:ln>
                <a:solidFill>
                  <a:srgbClr val="FFFF00"/>
                </a:solidFill>
                <a:effectLst/>
                <a:uLnTx/>
                <a:uFillTx/>
                <a:latin typeface="Calibri"/>
                <a:ea typeface="+mn-ea"/>
                <a:cs typeface="Calibri"/>
              </a:rPr>
              <a:t> </a:t>
            </a:r>
            <a:r>
              <a:rPr kumimoji="0" sz="1800" b="0" i="0" u="none" strike="noStrike" kern="0" cap="none" spc="158" normalizeH="0" baseline="0" noProof="0" dirty="0">
                <a:ln>
                  <a:noFill/>
                </a:ln>
                <a:solidFill>
                  <a:srgbClr val="FFFF00"/>
                </a:solidFill>
                <a:effectLst/>
                <a:uLnTx/>
                <a:uFillTx/>
                <a:latin typeface="Calibri"/>
                <a:ea typeface="+mn-ea"/>
                <a:cs typeface="Calibri"/>
              </a:rPr>
              <a:t>t</a:t>
            </a:r>
            <a:r>
              <a:rPr kumimoji="0" sz="1800" b="0" i="0" u="none" strike="noStrike" kern="0" cap="none" spc="236" normalizeH="0" baseline="0" noProof="0" dirty="0">
                <a:ln>
                  <a:noFill/>
                </a:ln>
                <a:solidFill>
                  <a:srgbClr val="FFFF00"/>
                </a:solidFill>
                <a:effectLst/>
                <a:uLnTx/>
                <a:uFillTx/>
                <a:latin typeface="Calibri"/>
                <a:ea typeface="+mn-ea"/>
                <a:cs typeface="Calibri"/>
              </a:rPr>
              <a:t>r</a:t>
            </a:r>
            <a:r>
              <a:rPr kumimoji="0" sz="1800" b="0" i="0" u="none" strike="noStrike" kern="0" cap="none" spc="281" normalizeH="0" baseline="0" noProof="0" dirty="0">
                <a:ln>
                  <a:noFill/>
                </a:ln>
                <a:solidFill>
                  <a:srgbClr val="FFFF00"/>
                </a:solidFill>
                <a:effectLst/>
                <a:uLnTx/>
                <a:uFillTx/>
                <a:latin typeface="Calibri"/>
                <a:ea typeface="+mn-ea"/>
                <a:cs typeface="Calibri"/>
              </a:rPr>
              <a:t>a</a:t>
            </a:r>
            <a:r>
              <a:rPr kumimoji="0" sz="1800" b="0" i="0" u="none" strike="noStrike" kern="0" cap="none" spc="278" normalizeH="0" baseline="0" noProof="0" dirty="0">
                <a:ln>
                  <a:noFill/>
                </a:ln>
                <a:solidFill>
                  <a:srgbClr val="FFFF00"/>
                </a:solidFill>
                <a:effectLst/>
                <a:uLnTx/>
                <a:uFillTx/>
                <a:latin typeface="Calibri"/>
                <a:ea typeface="+mn-ea"/>
                <a:cs typeface="Calibri"/>
              </a:rPr>
              <a:t>n</a:t>
            </a:r>
            <a:r>
              <a:rPr kumimoji="0" sz="1800" b="0" i="0" u="none" strike="noStrike" kern="0" cap="none" spc="253" normalizeH="0" baseline="0" noProof="0" dirty="0">
                <a:ln>
                  <a:noFill/>
                </a:ln>
                <a:solidFill>
                  <a:srgbClr val="FFFF00"/>
                </a:solidFill>
                <a:effectLst/>
                <a:uLnTx/>
                <a:uFillTx/>
                <a:latin typeface="Calibri"/>
                <a:ea typeface="+mn-ea"/>
                <a:cs typeface="Calibri"/>
              </a:rPr>
              <a:t>s</a:t>
            </a:r>
            <a:r>
              <a:rPr kumimoji="0" sz="1800" b="0" i="0" u="none" strike="noStrike" kern="0" cap="none" spc="207" normalizeH="0" baseline="0" noProof="0" dirty="0">
                <a:ln>
                  <a:noFill/>
                </a:ln>
                <a:solidFill>
                  <a:srgbClr val="FFFF00"/>
                </a:solidFill>
                <a:effectLst/>
                <a:uLnTx/>
                <a:uFillTx/>
                <a:latin typeface="Calibri"/>
                <a:ea typeface="+mn-ea"/>
                <a:cs typeface="Calibri"/>
              </a:rPr>
              <a:t>f</a:t>
            </a:r>
            <a:r>
              <a:rPr kumimoji="0" sz="1800" b="0" i="0" u="none" strike="noStrike" kern="0" cap="none" spc="143" normalizeH="0" baseline="0" noProof="0" dirty="0">
                <a:ln>
                  <a:noFill/>
                </a:ln>
                <a:solidFill>
                  <a:srgbClr val="FFFF00"/>
                </a:solidFill>
                <a:effectLst/>
                <a:uLnTx/>
                <a:uFillTx/>
                <a:latin typeface="Calibri"/>
                <a:ea typeface="+mn-ea"/>
                <a:cs typeface="Calibri"/>
              </a:rPr>
              <a:t>e</a:t>
            </a:r>
            <a:r>
              <a:rPr kumimoji="0" sz="1800" b="0" i="0" u="none" strike="noStrike" kern="0" cap="none" spc="236" normalizeH="0" baseline="0" noProof="0" dirty="0">
                <a:ln>
                  <a:noFill/>
                </a:ln>
                <a:solidFill>
                  <a:srgbClr val="FFFF00"/>
                </a:solidFill>
                <a:effectLst/>
                <a:uLnTx/>
                <a:uFillTx/>
                <a:latin typeface="Calibri"/>
                <a:ea typeface="+mn-ea"/>
                <a:cs typeface="Calibri"/>
              </a:rPr>
              <a:t>r</a:t>
            </a:r>
            <a:r>
              <a:rPr kumimoji="0" sz="1800" b="0" i="0" u="none" strike="noStrike" kern="0" cap="none" spc="281" normalizeH="0" baseline="0" noProof="0" dirty="0">
                <a:ln>
                  <a:noFill/>
                </a:ln>
                <a:solidFill>
                  <a:srgbClr val="FFFF00"/>
                </a:solidFill>
                <a:effectLst/>
                <a:uLnTx/>
                <a:uFillTx/>
                <a:latin typeface="Calibri"/>
                <a:ea typeface="+mn-ea"/>
                <a:cs typeface="Calibri"/>
              </a:rPr>
              <a:t>a</a:t>
            </a:r>
            <a:r>
              <a:rPr kumimoji="0" sz="1800" b="0" i="0" u="none" strike="noStrike" kern="0" cap="none" spc="102" normalizeH="0" baseline="0" noProof="0" dirty="0">
                <a:ln>
                  <a:noFill/>
                </a:ln>
                <a:solidFill>
                  <a:srgbClr val="FFFF00"/>
                </a:solidFill>
                <a:effectLst/>
                <a:uLnTx/>
                <a:uFillTx/>
                <a:latin typeface="Calibri"/>
                <a:ea typeface="+mn-ea"/>
                <a:cs typeface="Calibri"/>
              </a:rPr>
              <a:t>b</a:t>
            </a:r>
            <a:r>
              <a:rPr kumimoji="0" sz="1800" b="0" i="0" u="none" strike="noStrike" kern="0" cap="none" spc="243" normalizeH="0" baseline="0" noProof="0" dirty="0">
                <a:ln>
                  <a:noFill/>
                </a:ln>
                <a:solidFill>
                  <a:srgbClr val="FFFF00"/>
                </a:solidFill>
                <a:effectLst/>
                <a:uLnTx/>
                <a:uFillTx/>
                <a:latin typeface="Calibri"/>
                <a:ea typeface="+mn-ea"/>
                <a:cs typeface="Calibri"/>
              </a:rPr>
              <a:t>l</a:t>
            </a:r>
            <a:r>
              <a:rPr kumimoji="0" sz="1800" b="0" i="0" u="none" strike="noStrike" kern="0" cap="none" spc="158" normalizeH="0" baseline="0" noProof="0" dirty="0">
                <a:ln>
                  <a:noFill/>
                </a:ln>
                <a:solidFill>
                  <a:srgbClr val="FFFF00"/>
                </a:solidFill>
                <a:effectLst/>
                <a:uLnTx/>
                <a:uFillTx/>
                <a:latin typeface="Calibri"/>
                <a:ea typeface="+mn-ea"/>
                <a:cs typeface="Calibri"/>
              </a:rPr>
              <a:t>e</a:t>
            </a:r>
            <a:r>
              <a:rPr kumimoji="0" sz="1800" b="0" i="0" u="none" strike="noStrike" kern="0" cap="none" spc="0" normalizeH="0" baseline="0" noProof="0" dirty="0">
                <a:ln>
                  <a:noFill/>
                </a:ln>
                <a:solidFill>
                  <a:srgbClr val="FFFF00"/>
                </a:solidFill>
                <a:effectLst/>
                <a:uLnTx/>
                <a:uFillTx/>
                <a:latin typeface="Calibri"/>
                <a:ea typeface="+mn-ea"/>
                <a:cs typeface="Calibri"/>
              </a:rPr>
              <a:t> </a:t>
            </a:r>
            <a:r>
              <a:rPr kumimoji="0" sz="1800" b="0" i="0" u="none" strike="noStrike" kern="0" cap="none" spc="60" normalizeH="0" baseline="0" noProof="0" dirty="0">
                <a:ln>
                  <a:noFill/>
                </a:ln>
                <a:solidFill>
                  <a:srgbClr val="FFFF00"/>
                </a:solidFill>
                <a:effectLst/>
                <a:uLnTx/>
                <a:uFillTx/>
                <a:latin typeface="Calibri"/>
                <a:ea typeface="+mn-ea"/>
                <a:cs typeface="Calibri"/>
              </a:rPr>
              <a:t> </a:t>
            </a:r>
            <a:r>
              <a:rPr kumimoji="0" sz="1800" b="0" i="0" u="none" strike="noStrike" kern="0" cap="none" spc="98" normalizeH="0" baseline="0" noProof="0" dirty="0">
                <a:ln>
                  <a:noFill/>
                </a:ln>
                <a:solidFill>
                  <a:srgbClr val="FFFFFF"/>
                </a:solidFill>
                <a:effectLst/>
                <a:uLnTx/>
                <a:uFillTx/>
                <a:latin typeface="Calibri"/>
                <a:ea typeface="+mn-ea"/>
                <a:cs typeface="Calibri"/>
              </a:rPr>
              <a:t>t</a:t>
            </a:r>
            <a:r>
              <a:rPr kumimoji="0" sz="1800" b="0" i="0" u="none" strike="noStrike" kern="0" cap="none" spc="253" normalizeH="0" baseline="0" noProof="0" dirty="0">
                <a:ln>
                  <a:noFill/>
                </a:ln>
                <a:solidFill>
                  <a:srgbClr val="FFFFFF"/>
                </a:solidFill>
                <a:effectLst/>
                <a:uLnTx/>
                <a:uFillTx/>
                <a:latin typeface="Calibri"/>
                <a:ea typeface="+mn-ea"/>
                <a:cs typeface="Calibri"/>
              </a:rPr>
              <a:t>o</a:t>
            </a:r>
            <a:r>
              <a:rPr kumimoji="0" sz="1800" b="0" i="0" u="none" strike="noStrike" kern="0" cap="none" spc="0" normalizeH="0" baseline="0" noProof="0" dirty="0">
                <a:ln>
                  <a:noFill/>
                </a:ln>
                <a:solidFill>
                  <a:srgbClr val="FFFFFF"/>
                </a:solidFill>
                <a:effectLst/>
                <a:uLnTx/>
                <a:uFillTx/>
                <a:latin typeface="Calibri"/>
                <a:ea typeface="+mn-ea"/>
                <a:cs typeface="Calibri"/>
              </a:rPr>
              <a:t> </a:t>
            </a:r>
            <a:r>
              <a:rPr kumimoji="0" sz="1800" b="0" i="0" u="none" strike="noStrike" kern="0" cap="none" spc="60" normalizeH="0" baseline="0" noProof="0" dirty="0">
                <a:ln>
                  <a:noFill/>
                </a:ln>
                <a:solidFill>
                  <a:srgbClr val="FFFFFF"/>
                </a:solidFill>
                <a:effectLst/>
                <a:uLnTx/>
                <a:uFillTx/>
                <a:latin typeface="Calibri"/>
                <a:ea typeface="+mn-ea"/>
                <a:cs typeface="Calibri"/>
              </a:rPr>
              <a:t> </a:t>
            </a:r>
            <a:r>
              <a:rPr kumimoji="0" sz="1800" b="0" i="0" u="none" strike="noStrike" kern="0" cap="none" spc="186" normalizeH="0" baseline="0" noProof="0" dirty="0">
                <a:ln>
                  <a:noFill/>
                </a:ln>
                <a:solidFill>
                  <a:srgbClr val="FFFFFF"/>
                </a:solidFill>
                <a:effectLst/>
                <a:uLnTx/>
                <a:uFillTx/>
                <a:latin typeface="Calibri"/>
                <a:ea typeface="+mn-ea"/>
                <a:cs typeface="Calibri"/>
              </a:rPr>
              <a:t>t</a:t>
            </a:r>
            <a:r>
              <a:rPr kumimoji="0" sz="1800" b="0" i="0" u="none" strike="noStrike" kern="0" cap="none" spc="123" normalizeH="0" baseline="0" noProof="0" dirty="0">
                <a:ln>
                  <a:noFill/>
                </a:ln>
                <a:solidFill>
                  <a:srgbClr val="FFFFFF"/>
                </a:solidFill>
                <a:effectLst/>
                <a:uLnTx/>
                <a:uFillTx/>
                <a:latin typeface="Calibri"/>
                <a:ea typeface="+mn-ea"/>
                <a:cs typeface="Calibri"/>
              </a:rPr>
              <a:t>h</a:t>
            </a:r>
            <a:r>
              <a:rPr kumimoji="0" sz="1800" b="0" i="0" u="none" strike="noStrike" kern="0" cap="none" spc="158" normalizeH="0" baseline="0" noProof="0" dirty="0">
                <a:ln>
                  <a:noFill/>
                </a:ln>
                <a:solidFill>
                  <a:srgbClr val="FFFFFF"/>
                </a:solidFill>
                <a:effectLst/>
                <a:uLnTx/>
                <a:uFillTx/>
                <a:latin typeface="Calibri"/>
                <a:ea typeface="+mn-ea"/>
                <a:cs typeface="Calibri"/>
              </a:rPr>
              <a:t>e</a:t>
            </a:r>
            <a:r>
              <a:rPr kumimoji="0" sz="1800" b="0" i="0" u="none" strike="noStrike" kern="0" cap="none" spc="218" normalizeH="0" baseline="0" noProof="0" dirty="0">
                <a:ln>
                  <a:noFill/>
                </a:ln>
                <a:solidFill>
                  <a:srgbClr val="FFFFFF"/>
                </a:solidFill>
                <a:effectLst/>
                <a:uLnTx/>
                <a:uFillTx/>
                <a:latin typeface="Calibri"/>
                <a:ea typeface="+mn-ea"/>
                <a:cs typeface="Calibri"/>
              </a:rPr>
              <a:t>i</a:t>
            </a:r>
            <a:r>
              <a:rPr kumimoji="0" sz="1800" b="0" i="0" u="none" strike="noStrike" kern="0" cap="none" spc="236" normalizeH="0" baseline="0" noProof="0" dirty="0">
                <a:ln>
                  <a:noFill/>
                </a:ln>
                <a:solidFill>
                  <a:srgbClr val="FFFFFF"/>
                </a:solidFill>
                <a:effectLst/>
                <a:uLnTx/>
                <a:uFillTx/>
                <a:latin typeface="Calibri"/>
                <a:ea typeface="+mn-ea"/>
                <a:cs typeface="Calibri"/>
              </a:rPr>
              <a:t>r</a:t>
            </a:r>
            <a:r>
              <a:rPr kumimoji="0" sz="1800" b="0" i="0" u="none" strike="noStrike" kern="0" cap="none" spc="0" normalizeH="0" baseline="0" noProof="0" dirty="0">
                <a:ln>
                  <a:noFill/>
                </a:ln>
                <a:solidFill>
                  <a:srgbClr val="FFFFFF"/>
                </a:solidFill>
                <a:effectLst/>
                <a:uLnTx/>
                <a:uFillTx/>
                <a:latin typeface="Calibri"/>
                <a:ea typeface="+mn-ea"/>
                <a:cs typeface="Calibri"/>
              </a:rPr>
              <a:t> </a:t>
            </a:r>
            <a:r>
              <a:rPr kumimoji="0" sz="1800" b="0" i="0" u="none" strike="noStrike" kern="0" cap="none" spc="63" normalizeH="0" baseline="0" noProof="0" dirty="0">
                <a:ln>
                  <a:noFill/>
                </a:ln>
                <a:solidFill>
                  <a:srgbClr val="FFFFFF"/>
                </a:solidFill>
                <a:effectLst/>
                <a:uLnTx/>
                <a:uFillTx/>
                <a:latin typeface="Calibri"/>
                <a:ea typeface="+mn-ea"/>
                <a:cs typeface="Calibri"/>
              </a:rPr>
              <a:t> </a:t>
            </a:r>
            <a:r>
              <a:rPr kumimoji="0" sz="1800" b="0" i="0" u="none" strike="noStrike" kern="0" cap="none" spc="190" normalizeH="0" baseline="0" noProof="0" dirty="0">
                <a:ln>
                  <a:noFill/>
                </a:ln>
                <a:solidFill>
                  <a:srgbClr val="FFFFFF"/>
                </a:solidFill>
                <a:effectLst/>
                <a:uLnTx/>
                <a:uFillTx/>
                <a:latin typeface="Calibri"/>
                <a:ea typeface="+mn-ea"/>
                <a:cs typeface="Calibri"/>
              </a:rPr>
              <a:t>s</a:t>
            </a:r>
            <a:r>
              <a:rPr kumimoji="0" sz="1800" b="0" i="0" u="none" strike="noStrike" kern="0" cap="none" spc="158" normalizeH="0" baseline="0" noProof="0" dirty="0">
                <a:ln>
                  <a:noFill/>
                </a:ln>
                <a:solidFill>
                  <a:srgbClr val="FFFFFF"/>
                </a:solidFill>
                <a:effectLst/>
                <a:uLnTx/>
                <a:uFillTx/>
                <a:latin typeface="Calibri"/>
                <a:ea typeface="+mn-ea"/>
                <a:cs typeface="Calibri"/>
              </a:rPr>
              <a:t>t</a:t>
            </a:r>
            <a:r>
              <a:rPr kumimoji="0" sz="1800" b="0" i="0" u="none" strike="noStrike" kern="0" cap="none" spc="285" normalizeH="0" baseline="0" noProof="0" dirty="0">
                <a:ln>
                  <a:noFill/>
                </a:ln>
                <a:solidFill>
                  <a:srgbClr val="FFFFFF"/>
                </a:solidFill>
                <a:effectLst/>
                <a:uLnTx/>
                <a:uFillTx/>
                <a:latin typeface="Calibri"/>
                <a:ea typeface="+mn-ea"/>
                <a:cs typeface="Calibri"/>
              </a:rPr>
              <a:t>u</a:t>
            </a:r>
            <a:r>
              <a:rPr kumimoji="0" sz="1800" b="0" i="0" u="none" strike="noStrike" kern="0" cap="none" spc="340" normalizeH="0" baseline="0" noProof="0" dirty="0">
                <a:ln>
                  <a:noFill/>
                </a:ln>
                <a:solidFill>
                  <a:srgbClr val="FFFFFF"/>
                </a:solidFill>
                <a:effectLst/>
                <a:uLnTx/>
                <a:uFillTx/>
                <a:latin typeface="Calibri"/>
                <a:ea typeface="+mn-ea"/>
                <a:cs typeface="Calibri"/>
              </a:rPr>
              <a:t>d</a:t>
            </a:r>
            <a:r>
              <a:rPr kumimoji="0" sz="1800" b="0" i="0" u="none" strike="noStrike" kern="0" cap="none" spc="172" normalizeH="0" baseline="0" noProof="0" dirty="0">
                <a:ln>
                  <a:noFill/>
                </a:ln>
                <a:solidFill>
                  <a:srgbClr val="FFFFFF"/>
                </a:solidFill>
                <a:effectLst/>
                <a:uLnTx/>
                <a:uFillTx/>
                <a:latin typeface="Calibri"/>
                <a:ea typeface="+mn-ea"/>
                <a:cs typeface="Calibri"/>
              </a:rPr>
              <a:t>e</a:t>
            </a:r>
            <a:r>
              <a:rPr kumimoji="0" sz="1800" b="0" i="0" u="none" strike="noStrike" kern="0" cap="none" spc="225" normalizeH="0" baseline="0" noProof="0" dirty="0">
                <a:ln>
                  <a:noFill/>
                </a:ln>
                <a:solidFill>
                  <a:srgbClr val="FFFFFF"/>
                </a:solidFill>
                <a:effectLst/>
                <a:uLnTx/>
                <a:uFillTx/>
                <a:latin typeface="Calibri"/>
                <a:ea typeface="+mn-ea"/>
                <a:cs typeface="Calibri"/>
              </a:rPr>
              <a:t>n</a:t>
            </a:r>
            <a:r>
              <a:rPr kumimoji="0" sz="1800" b="0" i="0" u="none" strike="noStrike" kern="0" cap="none" spc="158" normalizeH="0" baseline="0" noProof="0" dirty="0">
                <a:ln>
                  <a:noFill/>
                </a:ln>
                <a:solidFill>
                  <a:srgbClr val="FFFFFF"/>
                </a:solidFill>
                <a:effectLst/>
                <a:uLnTx/>
                <a:uFillTx/>
                <a:latin typeface="Calibri"/>
                <a:ea typeface="+mn-ea"/>
                <a:cs typeface="Calibri"/>
              </a:rPr>
              <a:t>t</a:t>
            </a:r>
            <a:r>
              <a:rPr kumimoji="0" sz="1800" b="0" i="0" u="none" strike="noStrike" kern="0" cap="none" spc="0" normalizeH="0" baseline="0" noProof="0" dirty="0">
                <a:ln>
                  <a:noFill/>
                </a:ln>
                <a:solidFill>
                  <a:srgbClr val="FFFFFF"/>
                </a:solidFill>
                <a:effectLst/>
                <a:uLnTx/>
                <a:uFillTx/>
                <a:latin typeface="Calibri"/>
                <a:ea typeface="+mn-ea"/>
                <a:cs typeface="Calibri"/>
              </a:rPr>
              <a:t> </a:t>
            </a:r>
            <a:r>
              <a:rPr kumimoji="0" sz="1800" b="0" i="0" u="none" strike="noStrike" kern="0" cap="none" spc="63" normalizeH="0" baseline="0" noProof="0" dirty="0">
                <a:ln>
                  <a:noFill/>
                </a:ln>
                <a:solidFill>
                  <a:srgbClr val="FFFFFF"/>
                </a:solidFill>
                <a:effectLst/>
                <a:uLnTx/>
                <a:uFillTx/>
                <a:latin typeface="Calibri"/>
                <a:ea typeface="+mn-ea"/>
                <a:cs typeface="Calibri"/>
              </a:rPr>
              <a:t> </a:t>
            </a:r>
            <a:r>
              <a:rPr kumimoji="0" sz="1800" b="0" i="0" u="none" strike="noStrike" kern="0" cap="none" spc="137" normalizeH="0" baseline="0" noProof="0" dirty="0">
                <a:ln>
                  <a:noFill/>
                </a:ln>
                <a:solidFill>
                  <a:srgbClr val="FFFFFF"/>
                </a:solidFill>
                <a:effectLst/>
                <a:uLnTx/>
                <a:uFillTx/>
                <a:latin typeface="Calibri"/>
                <a:ea typeface="+mn-ea"/>
                <a:cs typeface="Calibri"/>
              </a:rPr>
              <a:t>p</a:t>
            </a:r>
            <a:r>
              <a:rPr kumimoji="0" sz="1800" b="0" i="0" u="none" strike="noStrike" kern="0" cap="none" spc="264" normalizeH="0" baseline="0" noProof="0" dirty="0">
                <a:ln>
                  <a:noFill/>
                </a:ln>
                <a:solidFill>
                  <a:srgbClr val="FFFFFF"/>
                </a:solidFill>
                <a:effectLst/>
                <a:uLnTx/>
                <a:uFillTx/>
                <a:latin typeface="Calibri"/>
                <a:ea typeface="+mn-ea"/>
                <a:cs typeface="Calibri"/>
              </a:rPr>
              <a:t>o</a:t>
            </a:r>
            <a:r>
              <a:rPr kumimoji="0" sz="1800" b="0" i="0" u="none" strike="noStrike" kern="0" cap="none" spc="123" normalizeH="0" baseline="0" noProof="0" dirty="0">
                <a:ln>
                  <a:noFill/>
                </a:ln>
                <a:solidFill>
                  <a:srgbClr val="FFFFFF"/>
                </a:solidFill>
                <a:effectLst/>
                <a:uLnTx/>
                <a:uFillTx/>
                <a:latin typeface="Calibri"/>
                <a:ea typeface="+mn-ea"/>
                <a:cs typeface="Calibri"/>
              </a:rPr>
              <a:t>p</a:t>
            </a:r>
            <a:r>
              <a:rPr kumimoji="0" sz="1800" b="0" i="0" u="none" strike="noStrike" kern="0" cap="none" spc="250" normalizeH="0" baseline="0" noProof="0" dirty="0">
                <a:ln>
                  <a:noFill/>
                </a:ln>
                <a:solidFill>
                  <a:srgbClr val="FFFFFF"/>
                </a:solidFill>
                <a:effectLst/>
                <a:uLnTx/>
                <a:uFillTx/>
                <a:latin typeface="Calibri"/>
                <a:ea typeface="+mn-ea"/>
                <a:cs typeface="Calibri"/>
              </a:rPr>
              <a:t>u</a:t>
            </a:r>
            <a:r>
              <a:rPr kumimoji="0" sz="1800" b="0" i="0" u="none" strike="noStrike" kern="0" cap="none" spc="292" normalizeH="0" baseline="0" noProof="0" dirty="0">
                <a:ln>
                  <a:noFill/>
                </a:ln>
                <a:solidFill>
                  <a:srgbClr val="FFFFFF"/>
                </a:solidFill>
                <a:effectLst/>
                <a:uLnTx/>
                <a:uFillTx/>
                <a:latin typeface="Calibri"/>
                <a:ea typeface="+mn-ea"/>
                <a:cs typeface="Calibri"/>
              </a:rPr>
              <a:t>l</a:t>
            </a:r>
            <a:r>
              <a:rPr kumimoji="0" sz="1800" b="0" i="0" u="none" strike="noStrike" kern="0" cap="none" spc="186" normalizeH="0" baseline="0" noProof="0" dirty="0">
                <a:ln>
                  <a:noFill/>
                </a:ln>
                <a:solidFill>
                  <a:srgbClr val="FFFFFF"/>
                </a:solidFill>
                <a:effectLst/>
                <a:uLnTx/>
                <a:uFillTx/>
                <a:latin typeface="Calibri"/>
                <a:ea typeface="+mn-ea"/>
                <a:cs typeface="Calibri"/>
              </a:rPr>
              <a:t>a</a:t>
            </a:r>
            <a:r>
              <a:rPr kumimoji="0" sz="1800" b="0" i="0" u="none" strike="noStrike" kern="0" cap="none" spc="165" normalizeH="0" baseline="0" noProof="0" dirty="0">
                <a:ln>
                  <a:noFill/>
                </a:ln>
                <a:solidFill>
                  <a:srgbClr val="FFFFFF"/>
                </a:solidFill>
                <a:effectLst/>
                <a:uLnTx/>
                <a:uFillTx/>
                <a:latin typeface="Calibri"/>
                <a:ea typeface="+mn-ea"/>
                <a:cs typeface="Calibri"/>
              </a:rPr>
              <a:t>t</a:t>
            </a:r>
            <a:r>
              <a:rPr kumimoji="0" sz="1800" b="0" i="0" u="none" strike="noStrike" kern="0" cap="none" spc="218" normalizeH="0" baseline="0" noProof="0" dirty="0">
                <a:ln>
                  <a:noFill/>
                </a:ln>
                <a:solidFill>
                  <a:srgbClr val="FFFFFF"/>
                </a:solidFill>
                <a:effectLst/>
                <a:uLnTx/>
                <a:uFillTx/>
                <a:latin typeface="Calibri"/>
                <a:ea typeface="+mn-ea"/>
                <a:cs typeface="Calibri"/>
              </a:rPr>
              <a:t>i</a:t>
            </a:r>
            <a:r>
              <a:rPr kumimoji="0" sz="1800" b="0" i="0" u="none" strike="noStrike" kern="0" cap="none" spc="281" normalizeH="0" baseline="0" noProof="0" dirty="0">
                <a:ln>
                  <a:noFill/>
                </a:ln>
                <a:solidFill>
                  <a:srgbClr val="FFFFFF"/>
                </a:solidFill>
                <a:effectLst/>
                <a:uLnTx/>
                <a:uFillTx/>
                <a:latin typeface="Calibri"/>
                <a:ea typeface="+mn-ea"/>
                <a:cs typeface="Calibri"/>
              </a:rPr>
              <a:t>o</a:t>
            </a:r>
            <a:r>
              <a:rPr kumimoji="0" sz="1800" b="0" i="0" u="none" strike="noStrike" kern="0" cap="none" spc="278" normalizeH="0" baseline="0" noProof="0" dirty="0">
                <a:ln>
                  <a:noFill/>
                </a:ln>
                <a:solidFill>
                  <a:srgbClr val="FFFFFF"/>
                </a:solidFill>
                <a:effectLst/>
                <a:uLnTx/>
                <a:uFillTx/>
                <a:latin typeface="Calibri"/>
                <a:ea typeface="+mn-ea"/>
                <a:cs typeface="Calibri"/>
              </a:rPr>
              <a:t>n</a:t>
            </a:r>
            <a:r>
              <a:rPr kumimoji="0" sz="1800" b="0" i="0" u="none" strike="noStrike" kern="0" cap="none" spc="151" normalizeH="0" baseline="0" noProof="0" dirty="0">
                <a:ln>
                  <a:noFill/>
                </a:ln>
                <a:solidFill>
                  <a:srgbClr val="FFFFFF"/>
                </a:solidFill>
                <a:effectLst/>
                <a:uLnTx/>
                <a:uFillTx/>
                <a:latin typeface="Calibri"/>
                <a:ea typeface="+mn-ea"/>
                <a:cs typeface="Calibri"/>
              </a:rPr>
              <a:t>s</a:t>
            </a:r>
            <a:r>
              <a:rPr kumimoji="0" sz="1800" b="0" i="0" u="none" strike="noStrike" kern="0" cap="none" spc="0" normalizeH="0" baseline="0" noProof="0" dirty="0">
                <a:ln>
                  <a:noFill/>
                </a:ln>
                <a:solidFill>
                  <a:srgbClr val="FFFFFF"/>
                </a:solidFill>
                <a:effectLst/>
                <a:uLnTx/>
                <a:uFillTx/>
                <a:latin typeface="Calibri"/>
                <a:ea typeface="+mn-ea"/>
                <a:cs typeface="Calibri"/>
              </a:rPr>
              <a:t> </a:t>
            </a:r>
            <a:r>
              <a:rPr kumimoji="0" sz="1800" b="0" i="0" u="none" strike="noStrike" kern="0" cap="none" spc="63" normalizeH="0" baseline="0" noProof="0" dirty="0">
                <a:ln>
                  <a:noFill/>
                </a:ln>
                <a:solidFill>
                  <a:srgbClr val="FFFFFF"/>
                </a:solidFill>
                <a:effectLst/>
                <a:uLnTx/>
                <a:uFillTx/>
                <a:latin typeface="Calibri"/>
                <a:ea typeface="+mn-ea"/>
                <a:cs typeface="Calibri"/>
              </a:rPr>
              <a:t> </a:t>
            </a:r>
            <a:r>
              <a:rPr kumimoji="0" sz="1800" b="0" i="0" u="none" strike="noStrike" kern="0" cap="none" spc="340" normalizeH="0" baseline="0" noProof="0" dirty="0">
                <a:ln>
                  <a:noFill/>
                </a:ln>
                <a:solidFill>
                  <a:srgbClr val="FFFFFF"/>
                </a:solidFill>
                <a:effectLst/>
                <a:uLnTx/>
                <a:uFillTx/>
                <a:latin typeface="Calibri"/>
                <a:ea typeface="+mn-ea"/>
                <a:cs typeface="Calibri"/>
              </a:rPr>
              <a:t>d</a:t>
            </a:r>
            <a:r>
              <a:rPr kumimoji="0" sz="1800" b="0" i="0" u="none" strike="noStrike" kern="0" cap="none" spc="186" normalizeH="0" baseline="0" noProof="0" dirty="0">
                <a:ln>
                  <a:noFill/>
                </a:ln>
                <a:solidFill>
                  <a:srgbClr val="FFFFFF"/>
                </a:solidFill>
                <a:effectLst/>
                <a:uLnTx/>
                <a:uFillTx/>
                <a:latin typeface="Calibri"/>
                <a:ea typeface="+mn-ea"/>
                <a:cs typeface="Calibri"/>
              </a:rPr>
              <a:t>e</a:t>
            </a:r>
            <a:r>
              <a:rPr kumimoji="0" sz="1800" b="0" i="0" u="none" strike="noStrike" kern="0" cap="none" spc="120" normalizeH="0" baseline="0" noProof="0" dirty="0">
                <a:ln>
                  <a:noFill/>
                </a:ln>
                <a:solidFill>
                  <a:srgbClr val="FFFFFF"/>
                </a:solidFill>
                <a:effectLst/>
                <a:uLnTx/>
                <a:uFillTx/>
                <a:latin typeface="Calibri"/>
                <a:ea typeface="+mn-ea"/>
                <a:cs typeface="Calibri"/>
              </a:rPr>
              <a:t>s</a:t>
            </a:r>
            <a:r>
              <a:rPr kumimoji="0" sz="1800" b="0" i="0" u="none" strike="noStrike" kern="0" cap="none" spc="186" normalizeH="0" baseline="0" noProof="0" dirty="0">
                <a:ln>
                  <a:noFill/>
                </a:ln>
                <a:solidFill>
                  <a:srgbClr val="FFFFFF"/>
                </a:solidFill>
                <a:effectLst/>
                <a:uLnTx/>
                <a:uFillTx/>
                <a:latin typeface="Calibri"/>
                <a:ea typeface="+mn-ea"/>
                <a:cs typeface="Calibri"/>
              </a:rPr>
              <a:t>p</a:t>
            </a:r>
            <a:r>
              <a:rPr kumimoji="0" sz="1800" b="0" i="0" u="none" strike="noStrike" kern="0" cap="none" spc="229" normalizeH="0" baseline="0" noProof="0" dirty="0">
                <a:ln>
                  <a:noFill/>
                </a:ln>
                <a:solidFill>
                  <a:srgbClr val="FFFFFF"/>
                </a:solidFill>
                <a:effectLst/>
                <a:uLnTx/>
                <a:uFillTx/>
                <a:latin typeface="Calibri"/>
                <a:ea typeface="+mn-ea"/>
                <a:cs typeface="Calibri"/>
              </a:rPr>
              <a:t>i</a:t>
            </a:r>
            <a:r>
              <a:rPr kumimoji="0" sz="1800" b="0" i="0" u="none" strike="noStrike" kern="0" cap="none" spc="143" normalizeH="0" baseline="0" noProof="0" dirty="0">
                <a:ln>
                  <a:noFill/>
                </a:ln>
                <a:solidFill>
                  <a:srgbClr val="FFFFFF"/>
                </a:solidFill>
                <a:effectLst/>
                <a:uLnTx/>
                <a:uFillTx/>
                <a:latin typeface="Calibri"/>
                <a:ea typeface="+mn-ea"/>
                <a:cs typeface="Calibri"/>
              </a:rPr>
              <a:t>t</a:t>
            </a:r>
            <a:r>
              <a:rPr kumimoji="0" sz="1800" b="0" i="0" u="none" strike="noStrike" kern="0" cap="none" spc="158" normalizeH="0" baseline="0" noProof="0" dirty="0">
                <a:ln>
                  <a:noFill/>
                </a:ln>
                <a:solidFill>
                  <a:srgbClr val="FFFFFF"/>
                </a:solidFill>
                <a:effectLst/>
                <a:uLnTx/>
                <a:uFillTx/>
                <a:latin typeface="Calibri"/>
                <a:ea typeface="+mn-ea"/>
                <a:cs typeface="Calibri"/>
              </a:rPr>
              <a:t>e</a:t>
            </a:r>
            <a:r>
              <a:rPr kumimoji="0" sz="1800" b="0" i="0" u="none" strike="noStrike" kern="0" cap="none" spc="70" normalizeH="0" baseline="0" noProof="0" dirty="0">
                <a:ln>
                  <a:noFill/>
                </a:ln>
                <a:solidFill>
                  <a:srgbClr val="FFFFFF"/>
                </a:solidFill>
                <a:effectLst/>
                <a:uLnTx/>
                <a:uFillTx/>
                <a:latin typeface="Calibri"/>
                <a:ea typeface="+mn-ea"/>
                <a:cs typeface="Calibri"/>
              </a:rPr>
              <a:t> </a:t>
            </a:r>
            <a:r>
              <a:rPr kumimoji="0" sz="1800" b="0" i="0" u="none" strike="noStrike" kern="0" cap="none" spc="120" normalizeH="0" baseline="0" noProof="0" dirty="0">
                <a:ln>
                  <a:noFill/>
                </a:ln>
                <a:solidFill>
                  <a:srgbClr val="FFFFFF"/>
                </a:solidFill>
                <a:effectLst/>
                <a:uLnTx/>
                <a:uFillTx/>
                <a:latin typeface="Calibri"/>
                <a:ea typeface="+mn-ea"/>
                <a:cs typeface="Calibri"/>
              </a:rPr>
              <a:t>l</a:t>
            </a:r>
            <a:r>
              <a:rPr kumimoji="0" sz="1800" b="0" i="0" u="none" strike="noStrike" kern="0" cap="none" spc="422" normalizeH="0" baseline="0" noProof="0" dirty="0">
                <a:ln>
                  <a:noFill/>
                </a:ln>
                <a:solidFill>
                  <a:srgbClr val="FFFFFF"/>
                </a:solidFill>
                <a:effectLst/>
                <a:uLnTx/>
                <a:uFillTx/>
                <a:latin typeface="Calibri"/>
                <a:ea typeface="+mn-ea"/>
                <a:cs typeface="Calibri"/>
              </a:rPr>
              <a:t>o</a:t>
            </a:r>
            <a:r>
              <a:rPr kumimoji="0" sz="1800" b="0" i="0" u="none" strike="noStrike" kern="0" cap="none" spc="221" normalizeH="0" baseline="0" noProof="0" dirty="0">
                <a:ln>
                  <a:noFill/>
                </a:ln>
                <a:solidFill>
                  <a:srgbClr val="FFFFFF"/>
                </a:solidFill>
                <a:effectLst/>
                <a:uLnTx/>
                <a:uFillTx/>
                <a:latin typeface="Calibri"/>
                <a:ea typeface="+mn-ea"/>
                <a:cs typeface="Calibri"/>
              </a:rPr>
              <a:t>c</a:t>
            </a:r>
            <a:r>
              <a:rPr kumimoji="0" sz="1800" b="0" i="0" u="none" strike="noStrike" kern="0" cap="none" spc="186" normalizeH="0" baseline="0" noProof="0" dirty="0">
                <a:ln>
                  <a:noFill/>
                </a:ln>
                <a:solidFill>
                  <a:srgbClr val="FFFFFF"/>
                </a:solidFill>
                <a:effectLst/>
                <a:uLnTx/>
                <a:uFillTx/>
                <a:latin typeface="Calibri"/>
                <a:ea typeface="+mn-ea"/>
                <a:cs typeface="Calibri"/>
              </a:rPr>
              <a:t>a</a:t>
            </a:r>
            <a:r>
              <a:rPr kumimoji="0" sz="1800" b="0" i="0" u="none" strike="noStrike" kern="0" cap="none" spc="165" normalizeH="0" baseline="0" noProof="0" dirty="0">
                <a:ln>
                  <a:noFill/>
                </a:ln>
                <a:solidFill>
                  <a:srgbClr val="FFFFFF"/>
                </a:solidFill>
                <a:effectLst/>
                <a:uLnTx/>
                <a:uFillTx/>
                <a:latin typeface="Calibri"/>
                <a:ea typeface="+mn-ea"/>
                <a:cs typeface="Calibri"/>
              </a:rPr>
              <a:t>t</a:t>
            </a:r>
            <a:r>
              <a:rPr kumimoji="0" sz="1800" b="0" i="0" u="none" strike="noStrike" kern="0" cap="none" spc="218" normalizeH="0" baseline="0" noProof="0" dirty="0">
                <a:ln>
                  <a:noFill/>
                </a:ln>
                <a:solidFill>
                  <a:srgbClr val="FFFFFF"/>
                </a:solidFill>
                <a:effectLst/>
                <a:uLnTx/>
                <a:uFillTx/>
                <a:latin typeface="Calibri"/>
                <a:ea typeface="+mn-ea"/>
                <a:cs typeface="Calibri"/>
              </a:rPr>
              <a:t>i</a:t>
            </a:r>
            <a:r>
              <a:rPr kumimoji="0" sz="1800" b="0" i="0" u="none" strike="noStrike" kern="0" cap="none" spc="281" normalizeH="0" baseline="0" noProof="0" dirty="0">
                <a:ln>
                  <a:noFill/>
                </a:ln>
                <a:solidFill>
                  <a:srgbClr val="FFFFFF"/>
                </a:solidFill>
                <a:effectLst/>
                <a:uLnTx/>
                <a:uFillTx/>
                <a:latin typeface="Calibri"/>
                <a:ea typeface="+mn-ea"/>
                <a:cs typeface="Calibri"/>
              </a:rPr>
              <a:t>o</a:t>
            </a:r>
            <a:r>
              <a:rPr kumimoji="0" sz="1800" b="0" i="0" u="none" strike="noStrike" kern="0" cap="none" spc="278" normalizeH="0" baseline="0" noProof="0" dirty="0">
                <a:ln>
                  <a:noFill/>
                </a:ln>
                <a:solidFill>
                  <a:srgbClr val="FFFFFF"/>
                </a:solidFill>
                <a:effectLst/>
                <a:uLnTx/>
                <a:uFillTx/>
                <a:latin typeface="Calibri"/>
                <a:ea typeface="+mn-ea"/>
                <a:cs typeface="Calibri"/>
              </a:rPr>
              <a:t>n</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Calibri"/>
            </a:endParaRPr>
          </a:p>
          <a:p>
            <a:pPr marL="294679" marR="0" lvl="0" indent="-285750" algn="l"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214" normalizeH="0" baseline="0" noProof="0" dirty="0">
              <a:ln>
                <a:noFill/>
              </a:ln>
              <a:solidFill>
                <a:sysClr val="windowText" lastClr="000000"/>
              </a:solidFill>
              <a:effectLst/>
              <a:uLnTx/>
              <a:uFillTx/>
              <a:latin typeface="Calibri"/>
              <a:ea typeface="+mn-ea"/>
              <a:cs typeface="Calibri"/>
            </a:endParaRPr>
          </a:p>
          <a:p>
            <a:pPr marL="294679" marR="0" lvl="0" indent="-285750" algn="l"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800" b="0" i="0" u="none" strike="noStrike" kern="0" cap="none" spc="214" normalizeH="0" baseline="0" noProof="0" dirty="0">
                <a:ln>
                  <a:noFill/>
                </a:ln>
                <a:solidFill>
                  <a:srgbClr val="FFFFFF"/>
                </a:solidFill>
                <a:effectLst/>
                <a:uLnTx/>
                <a:uFillTx/>
                <a:latin typeface="Calibri"/>
                <a:ea typeface="+mn-ea"/>
                <a:cs typeface="Calibri"/>
              </a:rPr>
              <a:t>A</a:t>
            </a:r>
            <a:r>
              <a:rPr kumimoji="0" sz="1800" b="0" i="0" u="none" strike="noStrike" kern="0" cap="none" spc="299" normalizeH="0" baseline="0" noProof="0" dirty="0">
                <a:ln>
                  <a:noFill/>
                </a:ln>
                <a:solidFill>
                  <a:srgbClr val="FFFFFF"/>
                </a:solidFill>
                <a:effectLst/>
                <a:uLnTx/>
                <a:uFillTx/>
                <a:latin typeface="Calibri"/>
                <a:ea typeface="+mn-ea"/>
                <a:cs typeface="Calibri"/>
              </a:rPr>
              <a:t>l</a:t>
            </a:r>
            <a:r>
              <a:rPr kumimoji="0" sz="1800" b="0" i="0" u="none" strike="noStrike" kern="0" cap="none" spc="320" normalizeH="0" baseline="0" noProof="0" dirty="0">
                <a:ln>
                  <a:noFill/>
                </a:ln>
                <a:solidFill>
                  <a:srgbClr val="FFFFFF"/>
                </a:solidFill>
                <a:effectLst/>
                <a:uLnTx/>
                <a:uFillTx/>
                <a:latin typeface="Calibri"/>
                <a:ea typeface="+mn-ea"/>
                <a:cs typeface="Calibri"/>
              </a:rPr>
              <a:t>l</a:t>
            </a:r>
            <a:r>
              <a:rPr kumimoji="0" sz="1800" b="0" i="0" u="none" strike="noStrike" kern="0" cap="none" spc="0" normalizeH="0" baseline="0" noProof="0" dirty="0">
                <a:ln>
                  <a:noFill/>
                </a:ln>
                <a:solidFill>
                  <a:srgbClr val="FFFFFF"/>
                </a:solidFill>
                <a:effectLst/>
                <a:uLnTx/>
                <a:uFillTx/>
                <a:latin typeface="Calibri"/>
                <a:ea typeface="+mn-ea"/>
                <a:cs typeface="Calibri"/>
              </a:rPr>
              <a:t> </a:t>
            </a:r>
            <a:r>
              <a:rPr kumimoji="0" sz="1800" b="0" i="0" u="none" strike="noStrike" kern="0" cap="none" spc="60" normalizeH="0" baseline="0" noProof="0" dirty="0">
                <a:ln>
                  <a:noFill/>
                </a:ln>
                <a:solidFill>
                  <a:srgbClr val="FFFFFF"/>
                </a:solidFill>
                <a:effectLst/>
                <a:uLnTx/>
                <a:uFillTx/>
                <a:latin typeface="Calibri"/>
                <a:ea typeface="+mn-ea"/>
                <a:cs typeface="Calibri"/>
              </a:rPr>
              <a:t> </a:t>
            </a:r>
            <a:r>
              <a:rPr kumimoji="0" sz="1800" b="0" i="0" u="none" strike="noStrike" kern="0" cap="none" spc="207" normalizeH="0" baseline="0" noProof="0" dirty="0">
                <a:ln>
                  <a:noFill/>
                </a:ln>
                <a:solidFill>
                  <a:srgbClr val="FFFFFF"/>
                </a:solidFill>
                <a:effectLst/>
                <a:uLnTx/>
                <a:uFillTx/>
                <a:latin typeface="Calibri"/>
                <a:ea typeface="+mn-ea"/>
                <a:cs typeface="Calibri"/>
              </a:rPr>
              <a:t>r</a:t>
            </a:r>
            <a:r>
              <a:rPr kumimoji="0" sz="1800" b="0" i="0" u="none" strike="noStrike" kern="0" cap="none" spc="186" normalizeH="0" baseline="0" noProof="0" dirty="0">
                <a:ln>
                  <a:noFill/>
                </a:ln>
                <a:solidFill>
                  <a:srgbClr val="FFFFFF"/>
                </a:solidFill>
                <a:effectLst/>
                <a:uLnTx/>
                <a:uFillTx/>
                <a:latin typeface="Calibri"/>
                <a:ea typeface="+mn-ea"/>
                <a:cs typeface="Calibri"/>
              </a:rPr>
              <a:t>e</a:t>
            </a:r>
            <a:r>
              <a:rPr kumimoji="0" sz="1800" b="0" i="0" u="none" strike="noStrike" kern="0" cap="none" spc="120" normalizeH="0" baseline="0" noProof="0" dirty="0">
                <a:ln>
                  <a:noFill/>
                </a:ln>
                <a:solidFill>
                  <a:srgbClr val="FFFFFF"/>
                </a:solidFill>
                <a:effectLst/>
                <a:uLnTx/>
                <a:uFillTx/>
                <a:latin typeface="Calibri"/>
                <a:ea typeface="+mn-ea"/>
                <a:cs typeface="Calibri"/>
              </a:rPr>
              <a:t>s</a:t>
            </a:r>
            <a:r>
              <a:rPr kumimoji="0" sz="1800" b="0" i="0" u="none" strike="noStrike" kern="0" cap="none" spc="172" normalizeH="0" baseline="0" noProof="0" dirty="0">
                <a:ln>
                  <a:noFill/>
                </a:ln>
                <a:solidFill>
                  <a:srgbClr val="FFFFFF"/>
                </a:solidFill>
                <a:effectLst/>
                <a:uLnTx/>
                <a:uFillTx/>
                <a:latin typeface="Calibri"/>
                <a:ea typeface="+mn-ea"/>
                <a:cs typeface="Calibri"/>
              </a:rPr>
              <a:t>p</a:t>
            </a:r>
            <a:r>
              <a:rPr kumimoji="0" sz="1800" b="0" i="0" u="none" strike="noStrike" kern="0" cap="none" spc="281" normalizeH="0" baseline="0" noProof="0" dirty="0">
                <a:ln>
                  <a:noFill/>
                </a:ln>
                <a:solidFill>
                  <a:srgbClr val="FFFFFF"/>
                </a:solidFill>
                <a:effectLst/>
                <a:uLnTx/>
                <a:uFillTx/>
                <a:latin typeface="Calibri"/>
                <a:ea typeface="+mn-ea"/>
                <a:cs typeface="Calibri"/>
              </a:rPr>
              <a:t>o</a:t>
            </a:r>
            <a:r>
              <a:rPr kumimoji="0" sz="1800" b="0" i="0" u="none" strike="noStrike" kern="0" cap="none" spc="278" normalizeH="0" baseline="0" noProof="0" dirty="0">
                <a:ln>
                  <a:noFill/>
                </a:ln>
                <a:solidFill>
                  <a:srgbClr val="FFFFFF"/>
                </a:solidFill>
                <a:effectLst/>
                <a:uLnTx/>
                <a:uFillTx/>
                <a:latin typeface="Calibri"/>
                <a:ea typeface="+mn-ea"/>
                <a:cs typeface="Calibri"/>
              </a:rPr>
              <a:t>n</a:t>
            </a:r>
            <a:r>
              <a:rPr kumimoji="0" sz="1800" b="0" i="0" u="none" strike="noStrike" kern="0" cap="none" spc="340" normalizeH="0" baseline="0" noProof="0" dirty="0">
                <a:ln>
                  <a:noFill/>
                </a:ln>
                <a:solidFill>
                  <a:srgbClr val="FFFFFF"/>
                </a:solidFill>
                <a:effectLst/>
                <a:uLnTx/>
                <a:uFillTx/>
                <a:latin typeface="Calibri"/>
                <a:ea typeface="+mn-ea"/>
                <a:cs typeface="Calibri"/>
              </a:rPr>
              <a:t>d</a:t>
            </a:r>
            <a:r>
              <a:rPr kumimoji="0" sz="1800" b="0" i="0" u="none" strike="noStrike" kern="0" cap="none" spc="172" normalizeH="0" baseline="0" noProof="0" dirty="0">
                <a:ln>
                  <a:noFill/>
                </a:ln>
                <a:solidFill>
                  <a:srgbClr val="FFFFFF"/>
                </a:solidFill>
                <a:effectLst/>
                <a:uLnTx/>
                <a:uFillTx/>
                <a:latin typeface="Calibri"/>
                <a:ea typeface="+mn-ea"/>
                <a:cs typeface="Calibri"/>
              </a:rPr>
              <a:t>e</a:t>
            </a:r>
            <a:r>
              <a:rPr kumimoji="0" sz="1800" b="0" i="0" u="none" strike="noStrike" kern="0" cap="none" spc="225" normalizeH="0" baseline="0" noProof="0" dirty="0">
                <a:ln>
                  <a:noFill/>
                </a:ln>
                <a:solidFill>
                  <a:srgbClr val="FFFFFF"/>
                </a:solidFill>
                <a:effectLst/>
                <a:uLnTx/>
                <a:uFillTx/>
                <a:latin typeface="Calibri"/>
                <a:ea typeface="+mn-ea"/>
                <a:cs typeface="Calibri"/>
              </a:rPr>
              <a:t>n</a:t>
            </a:r>
            <a:r>
              <a:rPr kumimoji="0" sz="1800" b="0" i="0" u="none" strike="noStrike" kern="0" cap="none" spc="158" normalizeH="0" baseline="0" noProof="0" dirty="0">
                <a:ln>
                  <a:noFill/>
                </a:ln>
                <a:solidFill>
                  <a:srgbClr val="FFFFFF"/>
                </a:solidFill>
                <a:effectLst/>
                <a:uLnTx/>
                <a:uFillTx/>
                <a:latin typeface="Calibri"/>
                <a:ea typeface="+mn-ea"/>
                <a:cs typeface="Calibri"/>
              </a:rPr>
              <a:t>t</a:t>
            </a:r>
            <a:r>
              <a:rPr kumimoji="0" sz="1800" b="0" i="0" u="none" strike="noStrike" kern="0" cap="none" spc="151" normalizeH="0" baseline="0" noProof="0" dirty="0">
                <a:ln>
                  <a:noFill/>
                </a:ln>
                <a:solidFill>
                  <a:srgbClr val="FFFFFF"/>
                </a:solidFill>
                <a:effectLst/>
                <a:uLnTx/>
                <a:uFillTx/>
                <a:latin typeface="Calibri"/>
                <a:ea typeface="+mn-ea"/>
                <a:cs typeface="Calibri"/>
              </a:rPr>
              <a:t>s</a:t>
            </a:r>
            <a:r>
              <a:rPr kumimoji="0" sz="1800" b="0" i="0" u="none" strike="noStrike" kern="0" cap="none" spc="0" normalizeH="0" baseline="0" noProof="0" dirty="0">
                <a:ln>
                  <a:noFill/>
                </a:ln>
                <a:solidFill>
                  <a:srgbClr val="FFFFFF"/>
                </a:solidFill>
                <a:effectLst/>
                <a:uLnTx/>
                <a:uFillTx/>
                <a:latin typeface="Calibri"/>
                <a:ea typeface="+mn-ea"/>
                <a:cs typeface="Calibri"/>
              </a:rPr>
              <a:t> </a:t>
            </a:r>
            <a:r>
              <a:rPr kumimoji="0" sz="1800" b="0" i="0" u="none" strike="noStrike" kern="0" cap="none" spc="63" normalizeH="0" baseline="0" noProof="0" dirty="0">
                <a:ln>
                  <a:noFill/>
                </a:ln>
                <a:solidFill>
                  <a:srgbClr val="FFFFFF"/>
                </a:solidFill>
                <a:effectLst/>
                <a:uLnTx/>
                <a:uFillTx/>
                <a:latin typeface="Calibri"/>
                <a:ea typeface="+mn-ea"/>
                <a:cs typeface="Calibri"/>
              </a:rPr>
              <a:t> </a:t>
            </a:r>
            <a:r>
              <a:rPr kumimoji="0" sz="1800" b="0" i="0" u="none" strike="noStrike" kern="0" cap="none" spc="250" normalizeH="0" baseline="0" noProof="0" dirty="0">
                <a:ln>
                  <a:noFill/>
                </a:ln>
                <a:solidFill>
                  <a:srgbClr val="FFFF00"/>
                </a:solidFill>
                <a:effectLst/>
                <a:uLnTx/>
                <a:uFillTx/>
                <a:latin typeface="Calibri"/>
                <a:ea typeface="+mn-ea"/>
                <a:cs typeface="Calibri"/>
              </a:rPr>
              <a:t>u</a:t>
            </a:r>
            <a:r>
              <a:rPr kumimoji="0" sz="1800" b="0" i="0" u="none" strike="noStrike" kern="0" cap="none" spc="158" normalizeH="0" baseline="0" noProof="0" dirty="0">
                <a:ln>
                  <a:noFill/>
                </a:ln>
                <a:solidFill>
                  <a:srgbClr val="FFFF00"/>
                </a:solidFill>
                <a:effectLst/>
                <a:uLnTx/>
                <a:uFillTx/>
                <a:latin typeface="Calibri"/>
                <a:ea typeface="+mn-ea"/>
                <a:cs typeface="Calibri"/>
              </a:rPr>
              <a:t>se</a:t>
            </a:r>
            <a:r>
              <a:rPr kumimoji="0" sz="1800" b="0" i="0" u="none" strike="noStrike" kern="0" cap="none" spc="0" normalizeH="0" baseline="0" noProof="0" dirty="0">
                <a:ln>
                  <a:noFill/>
                </a:ln>
                <a:solidFill>
                  <a:srgbClr val="FFFF00"/>
                </a:solidFill>
                <a:effectLst/>
                <a:uLnTx/>
                <a:uFillTx/>
                <a:latin typeface="Calibri"/>
                <a:ea typeface="+mn-ea"/>
                <a:cs typeface="Calibri"/>
              </a:rPr>
              <a:t> </a:t>
            </a:r>
            <a:r>
              <a:rPr kumimoji="0" sz="1800" b="0" i="0" u="none" strike="noStrike" kern="0" cap="none" spc="60" normalizeH="0" baseline="0" noProof="0" dirty="0">
                <a:ln>
                  <a:noFill/>
                </a:ln>
                <a:solidFill>
                  <a:srgbClr val="FFFF00"/>
                </a:solidFill>
                <a:effectLst/>
                <a:uLnTx/>
                <a:uFillTx/>
                <a:latin typeface="Calibri"/>
                <a:ea typeface="+mn-ea"/>
                <a:cs typeface="Calibri"/>
              </a:rPr>
              <a:t> </a:t>
            </a:r>
            <a:r>
              <a:rPr kumimoji="0" sz="1800" b="0" i="0" u="none" strike="noStrike" kern="0" cap="none" spc="186" normalizeH="0" baseline="0" noProof="0" dirty="0">
                <a:ln>
                  <a:noFill/>
                </a:ln>
                <a:solidFill>
                  <a:srgbClr val="FFFF00"/>
                </a:solidFill>
                <a:effectLst/>
                <a:uLnTx/>
                <a:uFillTx/>
                <a:latin typeface="Calibri"/>
                <a:ea typeface="+mn-ea"/>
                <a:cs typeface="Calibri"/>
              </a:rPr>
              <a:t>t</a:t>
            </a:r>
            <a:r>
              <a:rPr kumimoji="0" sz="1800" b="0" i="0" u="none" strike="noStrike" kern="0" cap="none" spc="123" normalizeH="0" baseline="0" noProof="0" dirty="0">
                <a:ln>
                  <a:noFill/>
                </a:ln>
                <a:solidFill>
                  <a:srgbClr val="FFFF00"/>
                </a:solidFill>
                <a:effectLst/>
                <a:uLnTx/>
                <a:uFillTx/>
                <a:latin typeface="Calibri"/>
                <a:ea typeface="+mn-ea"/>
                <a:cs typeface="Calibri"/>
              </a:rPr>
              <a:t>h</a:t>
            </a:r>
            <a:r>
              <a:rPr kumimoji="0" sz="1800" b="0" i="0" u="none" strike="noStrike" kern="0" cap="none" spc="158" normalizeH="0" baseline="0" noProof="0" dirty="0">
                <a:ln>
                  <a:noFill/>
                </a:ln>
                <a:solidFill>
                  <a:srgbClr val="FFFF00"/>
                </a:solidFill>
                <a:effectLst/>
                <a:uLnTx/>
                <a:uFillTx/>
                <a:latin typeface="Calibri"/>
                <a:ea typeface="+mn-ea"/>
                <a:cs typeface="Calibri"/>
              </a:rPr>
              <a:t>e</a:t>
            </a:r>
            <a:r>
              <a:rPr kumimoji="0" sz="1800" b="0" i="0" u="none" strike="noStrike" kern="0" cap="none" spc="0" normalizeH="0" baseline="0" noProof="0" dirty="0">
                <a:ln>
                  <a:noFill/>
                </a:ln>
                <a:solidFill>
                  <a:srgbClr val="FFFF00"/>
                </a:solidFill>
                <a:effectLst/>
                <a:uLnTx/>
                <a:uFillTx/>
                <a:latin typeface="Calibri"/>
                <a:ea typeface="+mn-ea"/>
                <a:cs typeface="Calibri"/>
              </a:rPr>
              <a:t> </a:t>
            </a:r>
            <a:r>
              <a:rPr kumimoji="0" sz="1800" b="0" i="0" u="none" strike="noStrike" kern="0" cap="none" spc="60" normalizeH="0" baseline="0" noProof="0" dirty="0">
                <a:ln>
                  <a:noFill/>
                </a:ln>
                <a:solidFill>
                  <a:srgbClr val="FFFF00"/>
                </a:solidFill>
                <a:effectLst/>
                <a:uLnTx/>
                <a:uFillTx/>
                <a:latin typeface="Calibri"/>
                <a:ea typeface="+mn-ea"/>
                <a:cs typeface="Calibri"/>
              </a:rPr>
              <a:t> </a:t>
            </a:r>
            <a:r>
              <a:rPr kumimoji="0" sz="1800" b="0" i="0" u="none" strike="noStrike" kern="0" cap="none" spc="598" normalizeH="0" baseline="0" noProof="0" dirty="0">
                <a:ln>
                  <a:noFill/>
                </a:ln>
                <a:solidFill>
                  <a:srgbClr val="FFFF00"/>
                </a:solidFill>
                <a:effectLst/>
                <a:uLnTx/>
                <a:uFillTx/>
                <a:latin typeface="Calibri"/>
                <a:ea typeface="+mn-ea"/>
                <a:cs typeface="Calibri"/>
              </a:rPr>
              <a:t>G</a:t>
            </a:r>
            <a:r>
              <a:rPr kumimoji="0" sz="1800" b="0" i="0" u="none" strike="noStrike" kern="0" cap="none" spc="348" normalizeH="0" baseline="0" noProof="0" dirty="0">
                <a:ln>
                  <a:noFill/>
                </a:ln>
                <a:solidFill>
                  <a:srgbClr val="FFFF00"/>
                </a:solidFill>
                <a:effectLst/>
                <a:uLnTx/>
                <a:uFillTx/>
                <a:latin typeface="Calibri"/>
                <a:ea typeface="+mn-ea"/>
                <a:cs typeface="Calibri"/>
              </a:rPr>
              <a:t>-</a:t>
            </a:r>
            <a:r>
              <a:rPr kumimoji="0" sz="1800" b="0" i="0" u="none" strike="noStrike" kern="0" cap="none" spc="-4" normalizeH="0" baseline="0" noProof="0" dirty="0">
                <a:ln>
                  <a:noFill/>
                </a:ln>
                <a:solidFill>
                  <a:srgbClr val="FFFF00"/>
                </a:solidFill>
                <a:effectLst/>
                <a:uLnTx/>
                <a:uFillTx/>
                <a:latin typeface="Calibri"/>
                <a:ea typeface="+mn-ea"/>
                <a:cs typeface="Calibri"/>
              </a:rPr>
              <a:t>W</a:t>
            </a:r>
            <a:r>
              <a:rPr kumimoji="0" sz="1800" b="0" i="0" u="none" strike="noStrike" kern="0" cap="none" spc="77" normalizeH="0" baseline="0" noProof="0" dirty="0">
                <a:ln>
                  <a:noFill/>
                </a:ln>
                <a:solidFill>
                  <a:srgbClr val="FFFF00"/>
                </a:solidFill>
                <a:effectLst/>
                <a:uLnTx/>
                <a:uFillTx/>
                <a:latin typeface="Calibri"/>
                <a:ea typeface="+mn-ea"/>
                <a:cs typeface="Calibri"/>
              </a:rPr>
              <a:t>O</a:t>
            </a:r>
            <a:r>
              <a:rPr kumimoji="0" sz="1800" b="0" i="0" u="none" strike="noStrike" kern="0" cap="none" spc="21" normalizeH="0" baseline="0" noProof="0" dirty="0">
                <a:ln>
                  <a:noFill/>
                </a:ln>
                <a:solidFill>
                  <a:srgbClr val="FFFF00"/>
                </a:solidFill>
                <a:effectLst/>
                <a:uLnTx/>
                <a:uFillTx/>
                <a:latin typeface="Calibri"/>
                <a:ea typeface="+mn-ea"/>
                <a:cs typeface="Calibri"/>
              </a:rPr>
              <a:t>W</a:t>
            </a:r>
            <a:r>
              <a:rPr kumimoji="0" sz="1800" b="0" i="0" u="none" strike="noStrike" kern="0" cap="none" spc="0" normalizeH="0" baseline="0" noProof="0" dirty="0">
                <a:ln>
                  <a:noFill/>
                </a:ln>
                <a:solidFill>
                  <a:srgbClr val="FFFF00"/>
                </a:solidFill>
                <a:effectLst/>
                <a:uLnTx/>
                <a:uFillTx/>
                <a:latin typeface="Calibri"/>
                <a:ea typeface="+mn-ea"/>
                <a:cs typeface="Calibri"/>
              </a:rPr>
              <a:t> </a:t>
            </a:r>
            <a:r>
              <a:rPr kumimoji="0" sz="1800" b="0" i="0" u="none" strike="noStrike" kern="0" cap="none" spc="63" normalizeH="0" baseline="0" noProof="0" dirty="0">
                <a:ln>
                  <a:noFill/>
                </a:ln>
                <a:solidFill>
                  <a:srgbClr val="FFFF00"/>
                </a:solidFill>
                <a:effectLst/>
                <a:uLnTx/>
                <a:uFillTx/>
                <a:latin typeface="Calibri"/>
                <a:ea typeface="+mn-ea"/>
                <a:cs typeface="Calibri"/>
              </a:rPr>
              <a:t> </a:t>
            </a:r>
            <a:r>
              <a:rPr kumimoji="0" sz="1800" b="0" i="0" u="none" strike="noStrike" kern="0" cap="none" spc="285" normalizeH="0" baseline="0" noProof="0" dirty="0">
                <a:ln>
                  <a:noFill/>
                </a:ln>
                <a:solidFill>
                  <a:srgbClr val="FFFF00"/>
                </a:solidFill>
                <a:effectLst/>
                <a:uLnTx/>
                <a:uFillTx/>
                <a:latin typeface="Calibri"/>
                <a:ea typeface="+mn-ea"/>
                <a:cs typeface="Calibri"/>
              </a:rPr>
              <a:t>m</a:t>
            </a:r>
            <a:r>
              <a:rPr kumimoji="0" sz="1800" b="0" i="0" u="none" strike="noStrike" kern="0" cap="none" spc="316" normalizeH="0" baseline="0" noProof="0" dirty="0">
                <a:ln>
                  <a:noFill/>
                </a:ln>
                <a:solidFill>
                  <a:srgbClr val="FFFF00"/>
                </a:solidFill>
                <a:effectLst/>
                <a:uLnTx/>
                <a:uFillTx/>
                <a:latin typeface="Calibri"/>
                <a:ea typeface="+mn-ea"/>
                <a:cs typeface="Calibri"/>
              </a:rPr>
              <a:t>o</a:t>
            </a:r>
            <a:r>
              <a:rPr kumimoji="0" sz="1800" b="0" i="0" u="none" strike="noStrike" kern="0" cap="none" spc="340" normalizeH="0" baseline="0" noProof="0" dirty="0">
                <a:ln>
                  <a:noFill/>
                </a:ln>
                <a:solidFill>
                  <a:srgbClr val="FFFF00"/>
                </a:solidFill>
                <a:effectLst/>
                <a:uLnTx/>
                <a:uFillTx/>
                <a:latin typeface="Calibri"/>
                <a:ea typeface="+mn-ea"/>
                <a:cs typeface="Calibri"/>
              </a:rPr>
              <a:t>d</a:t>
            </a:r>
            <a:r>
              <a:rPr kumimoji="0" sz="1800" b="0" i="0" u="none" strike="noStrike" kern="0" cap="none" spc="158" normalizeH="0" baseline="0" noProof="0" dirty="0">
                <a:ln>
                  <a:noFill/>
                </a:ln>
                <a:solidFill>
                  <a:srgbClr val="FFFF00"/>
                </a:solidFill>
                <a:effectLst/>
                <a:uLnTx/>
                <a:uFillTx/>
                <a:latin typeface="Calibri"/>
                <a:ea typeface="+mn-ea"/>
                <a:cs typeface="Calibri"/>
              </a:rPr>
              <a:t>e</a:t>
            </a:r>
            <a:r>
              <a:rPr kumimoji="0" sz="1800" b="0" i="0" u="none" strike="noStrike" kern="0" cap="none" spc="320" normalizeH="0" baseline="0" noProof="0" dirty="0">
                <a:ln>
                  <a:noFill/>
                </a:ln>
                <a:solidFill>
                  <a:srgbClr val="FFFF00"/>
                </a:solidFill>
                <a:effectLst/>
                <a:uLnTx/>
                <a:uFillTx/>
                <a:latin typeface="Calibri"/>
                <a:ea typeface="+mn-ea"/>
                <a:cs typeface="Calibri"/>
              </a:rPr>
              <a:t>l</a:t>
            </a:r>
            <a:r>
              <a:rPr kumimoji="0" sz="1800" b="0" i="0" u="none" strike="noStrike" kern="0" cap="none" spc="0" normalizeH="0" baseline="0" noProof="0" dirty="0">
                <a:ln>
                  <a:noFill/>
                </a:ln>
                <a:solidFill>
                  <a:srgbClr val="FFFF00"/>
                </a:solidFill>
                <a:effectLst/>
                <a:uLnTx/>
                <a:uFillTx/>
                <a:latin typeface="Calibri"/>
                <a:ea typeface="+mn-ea"/>
                <a:cs typeface="Calibri"/>
              </a:rPr>
              <a:t> </a:t>
            </a:r>
            <a:r>
              <a:rPr kumimoji="0" sz="1800" b="0" i="0" u="none" strike="noStrike" kern="0" cap="none" spc="60" normalizeH="0" baseline="0" noProof="0" dirty="0">
                <a:ln>
                  <a:noFill/>
                </a:ln>
                <a:solidFill>
                  <a:srgbClr val="FFFF00"/>
                </a:solidFill>
                <a:effectLst/>
                <a:uLnTx/>
                <a:uFillTx/>
                <a:latin typeface="Calibri"/>
                <a:ea typeface="+mn-ea"/>
                <a:cs typeface="Calibri"/>
              </a:rPr>
              <a:t> </a:t>
            </a:r>
            <a:r>
              <a:rPr kumimoji="0" sz="1800" b="0" i="0" u="none" strike="noStrike" kern="0" cap="none" spc="218" normalizeH="0" baseline="0" noProof="0" dirty="0">
                <a:ln>
                  <a:noFill/>
                </a:ln>
                <a:solidFill>
                  <a:srgbClr val="FFFFFF"/>
                </a:solidFill>
                <a:effectLst/>
                <a:uLnTx/>
                <a:uFillTx/>
                <a:latin typeface="Calibri"/>
                <a:ea typeface="+mn-ea"/>
                <a:cs typeface="Calibri"/>
              </a:rPr>
              <a:t>i</a:t>
            </a:r>
            <a:r>
              <a:rPr kumimoji="0" sz="1800" b="0" i="0" u="none" strike="noStrike" kern="0" cap="none" spc="278" normalizeH="0" baseline="0" noProof="0" dirty="0">
                <a:ln>
                  <a:noFill/>
                </a:ln>
                <a:solidFill>
                  <a:srgbClr val="FFFFFF"/>
                </a:solidFill>
                <a:effectLst/>
                <a:uLnTx/>
                <a:uFillTx/>
                <a:latin typeface="Calibri"/>
                <a:ea typeface="+mn-ea"/>
                <a:cs typeface="Calibri"/>
              </a:rPr>
              <a:t>n</a:t>
            </a:r>
            <a:r>
              <a:rPr kumimoji="0" sz="1800" b="0" i="0" u="none" strike="noStrike" kern="0" cap="none" spc="0" normalizeH="0" baseline="0" noProof="0" dirty="0">
                <a:ln>
                  <a:noFill/>
                </a:ln>
                <a:solidFill>
                  <a:srgbClr val="FFFFFF"/>
                </a:solidFill>
                <a:effectLst/>
                <a:uLnTx/>
                <a:uFillTx/>
                <a:latin typeface="Calibri"/>
                <a:ea typeface="+mn-ea"/>
                <a:cs typeface="Calibri"/>
              </a:rPr>
              <a:t> </a:t>
            </a:r>
            <a:r>
              <a:rPr kumimoji="0" sz="1800" b="0" i="0" u="none" strike="noStrike" kern="0" cap="none" spc="60" normalizeH="0" baseline="0" noProof="0" dirty="0">
                <a:ln>
                  <a:noFill/>
                </a:ln>
                <a:solidFill>
                  <a:srgbClr val="FFFFFF"/>
                </a:solidFill>
                <a:effectLst/>
                <a:uLnTx/>
                <a:uFillTx/>
                <a:latin typeface="Calibri"/>
                <a:ea typeface="+mn-ea"/>
                <a:cs typeface="Calibri"/>
              </a:rPr>
              <a:t> </a:t>
            </a:r>
            <a:r>
              <a:rPr kumimoji="0" sz="1800" b="0" i="0" u="none" strike="noStrike" kern="0" cap="none" spc="172" normalizeH="0" baseline="0" noProof="0" dirty="0">
                <a:ln>
                  <a:noFill/>
                </a:ln>
                <a:solidFill>
                  <a:srgbClr val="FFFFFF"/>
                </a:solidFill>
                <a:effectLst/>
                <a:uLnTx/>
                <a:uFillTx/>
                <a:latin typeface="Calibri"/>
                <a:ea typeface="+mn-ea"/>
                <a:cs typeface="Calibri"/>
              </a:rPr>
              <a:t>s</a:t>
            </a:r>
            <a:r>
              <a:rPr kumimoji="0" sz="1800" b="0" i="0" u="none" strike="noStrike" kern="0" cap="none" spc="271" normalizeH="0" baseline="0" noProof="0" dirty="0">
                <a:ln>
                  <a:noFill/>
                </a:ln>
                <a:solidFill>
                  <a:srgbClr val="FFFFFF"/>
                </a:solidFill>
                <a:effectLst/>
                <a:uLnTx/>
                <a:uFillTx/>
                <a:latin typeface="Calibri"/>
                <a:ea typeface="+mn-ea"/>
                <a:cs typeface="Calibri"/>
              </a:rPr>
              <a:t>o</a:t>
            </a:r>
            <a:r>
              <a:rPr kumimoji="0" sz="1800" b="0" i="0" u="none" strike="noStrike" kern="0" cap="none" spc="316" normalizeH="0" baseline="0" noProof="0" dirty="0">
                <a:ln>
                  <a:noFill/>
                </a:ln>
                <a:solidFill>
                  <a:srgbClr val="FFFFFF"/>
                </a:solidFill>
                <a:effectLst/>
                <a:uLnTx/>
                <a:uFillTx/>
                <a:latin typeface="Calibri"/>
                <a:ea typeface="+mn-ea"/>
                <a:cs typeface="Calibri"/>
              </a:rPr>
              <a:t>m</a:t>
            </a:r>
            <a:r>
              <a:rPr kumimoji="0" sz="1800" b="0" i="0" u="none" strike="noStrike" kern="0" cap="none" spc="158" normalizeH="0" baseline="0" noProof="0" dirty="0">
                <a:ln>
                  <a:noFill/>
                </a:ln>
                <a:solidFill>
                  <a:srgbClr val="FFFFFF"/>
                </a:solidFill>
                <a:effectLst/>
                <a:uLnTx/>
                <a:uFillTx/>
                <a:latin typeface="Calibri"/>
                <a:ea typeface="+mn-ea"/>
                <a:cs typeface="Calibri"/>
              </a:rPr>
              <a:t>e</a:t>
            </a:r>
            <a:r>
              <a:rPr kumimoji="0" sz="1800" b="0" i="0" u="none" strike="noStrike" kern="0" cap="none" spc="0" normalizeH="0" baseline="0" noProof="0" dirty="0">
                <a:ln>
                  <a:noFill/>
                </a:ln>
                <a:solidFill>
                  <a:srgbClr val="FFFFFF"/>
                </a:solidFill>
                <a:effectLst/>
                <a:uLnTx/>
                <a:uFillTx/>
                <a:latin typeface="Calibri"/>
                <a:ea typeface="+mn-ea"/>
                <a:cs typeface="Calibri"/>
              </a:rPr>
              <a:t> </a:t>
            </a:r>
            <a:r>
              <a:rPr kumimoji="0" sz="1800" b="0" i="0" u="none" strike="noStrike" kern="0" cap="none" spc="60" normalizeH="0" baseline="0" noProof="0" dirty="0">
                <a:ln>
                  <a:noFill/>
                </a:ln>
                <a:solidFill>
                  <a:srgbClr val="FFFFFF"/>
                </a:solidFill>
                <a:effectLst/>
                <a:uLnTx/>
                <a:uFillTx/>
                <a:latin typeface="Calibri"/>
                <a:ea typeface="+mn-ea"/>
                <a:cs typeface="Calibri"/>
              </a:rPr>
              <a:t> </a:t>
            </a:r>
            <a:r>
              <a:rPr kumimoji="0" sz="1800" b="0" i="0" u="none" strike="noStrike" kern="0" cap="none" spc="257" normalizeH="0" baseline="0" noProof="0" dirty="0">
                <a:ln>
                  <a:noFill/>
                </a:ln>
                <a:solidFill>
                  <a:srgbClr val="FFFFFF"/>
                </a:solidFill>
                <a:effectLst/>
                <a:uLnTx/>
                <a:uFillTx/>
                <a:latin typeface="Calibri"/>
                <a:ea typeface="+mn-ea"/>
                <a:cs typeface="Calibri"/>
              </a:rPr>
              <a:t>f</a:t>
            </a:r>
            <a:r>
              <a:rPr kumimoji="0" sz="1800" b="0" i="0" u="none" strike="noStrike" kern="0" cap="none" spc="264" normalizeH="0" baseline="0" noProof="0" dirty="0">
                <a:ln>
                  <a:noFill/>
                </a:ln>
                <a:solidFill>
                  <a:srgbClr val="FFFFFF"/>
                </a:solidFill>
                <a:effectLst/>
                <a:uLnTx/>
                <a:uFillTx/>
                <a:latin typeface="Calibri"/>
                <a:ea typeface="+mn-ea"/>
                <a:cs typeface="Calibri"/>
              </a:rPr>
              <a:t>o</a:t>
            </a:r>
            <a:r>
              <a:rPr kumimoji="0" sz="1800" b="0" i="0" u="none" strike="noStrike" kern="0" cap="none" spc="292" normalizeH="0" baseline="0" noProof="0" dirty="0">
                <a:ln>
                  <a:noFill/>
                </a:ln>
                <a:solidFill>
                  <a:srgbClr val="FFFFFF"/>
                </a:solidFill>
                <a:effectLst/>
                <a:uLnTx/>
                <a:uFillTx/>
                <a:latin typeface="Calibri"/>
                <a:ea typeface="+mn-ea"/>
                <a:cs typeface="Calibri"/>
              </a:rPr>
              <a:t>r</a:t>
            </a:r>
            <a:r>
              <a:rPr kumimoji="0" sz="1800" b="0" i="0" u="none" strike="noStrike" kern="0" cap="none" spc="285" normalizeH="0" baseline="0" noProof="0" dirty="0">
                <a:ln>
                  <a:noFill/>
                </a:ln>
                <a:solidFill>
                  <a:srgbClr val="FFFFFF"/>
                </a:solidFill>
                <a:effectLst/>
                <a:uLnTx/>
                <a:uFillTx/>
                <a:latin typeface="Calibri"/>
                <a:ea typeface="+mn-ea"/>
                <a:cs typeface="Calibri"/>
              </a:rPr>
              <a:t>m</a:t>
            </a:r>
            <a:endParaRPr kumimoji="0" sz="18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12" name="TextBox 11"/>
          <p:cNvSpPr txBox="1"/>
          <p:nvPr/>
        </p:nvSpPr>
        <p:spPr>
          <a:xfrm>
            <a:off x="381000" y="5867400"/>
            <a:ext cx="8305800" cy="738664"/>
          </a:xfrm>
          <a:prstGeom prst="rect">
            <a:avLst/>
          </a:prstGeom>
          <a:noFill/>
        </p:spPr>
        <p:txBody>
          <a:bodyPr wrap="square" rtlCol="0">
            <a:spAutoFit/>
          </a:bodyPr>
          <a:lstStyle/>
          <a:p>
            <a:pPr marL="8929" marR="0" lvl="0" indent="0" algn="l" defTabSz="642915" rtl="0" eaLnBrk="1" fontAlgn="auto" latinLnBrk="0" hangingPunct="1">
              <a:lnSpc>
                <a:spcPct val="100000"/>
              </a:lnSpc>
              <a:spcBef>
                <a:spcPts val="0"/>
              </a:spcBef>
              <a:spcAft>
                <a:spcPts val="0"/>
              </a:spcAft>
              <a:buClrTx/>
              <a:buSzTx/>
              <a:buFontTx/>
              <a:buNone/>
              <a:tabLst/>
              <a:defRPr/>
            </a:pPr>
            <a:r>
              <a:rPr kumimoji="0" lang="en-US" sz="1400" b="0" i="1" u="none" strike="noStrike" kern="0" cap="none" spc="80" normalizeH="0" baseline="0" noProof="0" dirty="0">
                <a:ln>
                  <a:noFill/>
                </a:ln>
                <a:solidFill>
                  <a:srgbClr val="00FFFF"/>
                </a:solidFill>
                <a:effectLst/>
                <a:uLnTx/>
                <a:uFillTx/>
                <a:latin typeface="Calibri"/>
                <a:ea typeface="+mn-ea"/>
                <a:cs typeface="Calibri"/>
              </a:rPr>
              <a:t>Source:  Patty Carpenter, 2016 UMD Master Degree Thesis:  </a:t>
            </a:r>
          </a:p>
          <a:p>
            <a:pPr marL="8929" marR="0" lvl="0" indent="0" algn="l" defTabSz="642915" rtl="0" eaLnBrk="1" fontAlgn="auto" latinLnBrk="0" hangingPunct="1">
              <a:lnSpc>
                <a:spcPct val="100000"/>
              </a:lnSpc>
              <a:spcBef>
                <a:spcPts val="0"/>
              </a:spcBef>
              <a:spcAft>
                <a:spcPts val="0"/>
              </a:spcAft>
              <a:buClrTx/>
              <a:buSzTx/>
              <a:buFontTx/>
              <a:buNone/>
              <a:tabLst/>
              <a:defRPr/>
            </a:pPr>
            <a:r>
              <a:rPr kumimoji="0" lang="en-US" sz="1400" b="0" i="1" u="none" strike="noStrike" kern="0" cap="none" spc="80" normalizeH="0" baseline="0" noProof="0" dirty="0">
                <a:ln>
                  <a:noFill/>
                </a:ln>
                <a:solidFill>
                  <a:srgbClr val="00FFFF"/>
                </a:solidFill>
                <a:effectLst/>
                <a:uLnTx/>
                <a:uFillTx/>
                <a:latin typeface="Calibri"/>
                <a:ea typeface="+mn-ea"/>
                <a:cs typeface="Calibri"/>
              </a:rPr>
              <a:t>“G-WOW Changing Climate, Changing Culture Professional Development's Influence on Classroom Teachers”</a:t>
            </a:r>
          </a:p>
        </p:txBody>
      </p:sp>
      <p:sp>
        <p:nvSpPr>
          <p:cNvPr id="3" name="TextBox 2"/>
          <p:cNvSpPr txBox="1"/>
          <p:nvPr/>
        </p:nvSpPr>
        <p:spPr>
          <a:xfrm>
            <a:off x="152400" y="474553"/>
            <a:ext cx="8763000" cy="461665"/>
          </a:xfrm>
          <a:prstGeom prst="rect">
            <a:avLst/>
          </a:prstGeom>
          <a:noFill/>
        </p:spPr>
        <p:txBody>
          <a:bodyPr wrap="square" rtlCol="0">
            <a:spAutoFit/>
          </a:bodyPr>
          <a:lstStyle/>
          <a:p>
            <a:r>
              <a:rPr lang="en-US" sz="2400" b="1" spc="401">
                <a:solidFill>
                  <a:prstClr val="white"/>
                </a:solidFill>
                <a:ea typeface="+mj-ea"/>
                <a:cs typeface="+mj-cs"/>
              </a:rPr>
              <a:t>Does G-WOW model for climate education work</a:t>
            </a:r>
            <a:r>
              <a:rPr lang="en-US" sz="2400" spc="401">
                <a:solidFill>
                  <a:prstClr val="white"/>
                </a:solidFill>
                <a:ea typeface="+mj-ea"/>
                <a:cs typeface="+mj-cs"/>
              </a:rPr>
              <a:t>?</a:t>
            </a:r>
            <a:endParaRPr lang="en-US" dirty="0"/>
          </a:p>
        </p:txBody>
      </p:sp>
    </p:spTree>
    <p:extLst>
      <p:ext uri="{BB962C8B-B14F-4D97-AF65-F5344CB8AC3E}">
        <p14:creationId xmlns:p14="http://schemas.microsoft.com/office/powerpoint/2010/main" val="17383756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52400"/>
            <a:ext cx="5867400" cy="990600"/>
          </a:xfrm>
        </p:spPr>
        <p:txBody>
          <a:bodyPr>
            <a:normAutofit/>
          </a:bodyPr>
          <a:lstStyle/>
          <a:p>
            <a:r>
              <a:rPr lang="en-US" sz="2800" b="1" dirty="0">
                <a:solidFill>
                  <a:srgbClr val="FFFF00"/>
                </a:solidFill>
              </a:rPr>
              <a:t>G-WOW Outreach Tools</a:t>
            </a:r>
          </a:p>
        </p:txBody>
      </p:sp>
      <p:graphicFrame>
        <p:nvGraphicFramePr>
          <p:cNvPr id="3" name="Diagram 2"/>
          <p:cNvGraphicFramePr/>
          <p:nvPr>
            <p:extLst>
              <p:ext uri="{D42A27DB-BD31-4B8C-83A1-F6EECF244321}">
                <p14:modId xmlns:p14="http://schemas.microsoft.com/office/powerpoint/2010/main" val="935565692"/>
              </p:ext>
            </p:extLst>
          </p:nvPr>
        </p:nvGraphicFramePr>
        <p:xfrm>
          <a:off x="-384628" y="1295400"/>
          <a:ext cx="7543800" cy="505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934200" y="418959"/>
            <a:ext cx="1905000" cy="649408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Experiential learning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Ojibwe language, TEK, and cultural elements infused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Multi-cultural perspectives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All apply interpretive principles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C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C000"/>
              </a:solidFill>
              <a:effectLst/>
              <a:uLnTx/>
              <a:uFillTx/>
            </a:endParaRPr>
          </a:p>
        </p:txBody>
      </p:sp>
      <p:sp>
        <p:nvSpPr>
          <p:cNvPr id="4" name="TextBox 3"/>
          <p:cNvSpPr txBox="1"/>
          <p:nvPr/>
        </p:nvSpPr>
        <p:spPr>
          <a:xfrm>
            <a:off x="2510971" y="1820423"/>
            <a:ext cx="2209800" cy="67710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Web Curriculum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schemeClr val="bg1"/>
                </a:solidFill>
                <a:effectLst/>
                <a:uLnTx/>
                <a:uFillTx/>
              </a:rPr>
              <a:t>www.g-wow.org</a:t>
            </a:r>
          </a:p>
        </p:txBody>
      </p:sp>
      <p:sp>
        <p:nvSpPr>
          <p:cNvPr id="9" name="TextBox 8"/>
          <p:cNvSpPr txBox="1"/>
          <p:nvPr/>
        </p:nvSpPr>
        <p:spPr>
          <a:xfrm>
            <a:off x="3949700" y="4148135"/>
            <a:ext cx="2209800"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Professional </a:t>
            </a:r>
            <a:r>
              <a:rPr kumimoji="0" lang="en-US" sz="1800" b="1" i="0" u="none" strike="noStrike" kern="0" cap="none" spc="0" normalizeH="0" baseline="0" noProof="0" dirty="0" smtClean="0">
                <a:ln>
                  <a:noFill/>
                </a:ln>
                <a:solidFill>
                  <a:schemeClr val="bg1"/>
                </a:solidFill>
                <a:effectLst/>
                <a:uLnTx/>
                <a:uFillTx/>
              </a:rPr>
              <a:t>Development</a:t>
            </a:r>
            <a:r>
              <a:rPr kumimoji="0" lang="en-US" sz="1800" b="1" i="0" u="none" strike="noStrike" kern="0" cap="none" spc="0" normalizeH="0" noProof="0" dirty="0" smtClean="0">
                <a:ln>
                  <a:noFill/>
                </a:ln>
                <a:solidFill>
                  <a:schemeClr val="bg1"/>
                </a:solidFill>
                <a:effectLst/>
                <a:uLnTx/>
                <a:uFillTx/>
              </a:rPr>
              <a:t> Training</a:t>
            </a:r>
            <a:endParaRPr kumimoji="0" lang="en-US" sz="1800" b="1" i="0" u="none" strike="noStrike" kern="0" cap="none" spc="0" normalizeH="0" baseline="0" noProof="0" dirty="0">
              <a:ln>
                <a:noFill/>
              </a:ln>
              <a:solidFill>
                <a:schemeClr val="bg1"/>
              </a:solidFill>
              <a:effectLst/>
              <a:uLnTx/>
              <a:uFillTx/>
            </a:endParaRPr>
          </a:p>
        </p:txBody>
      </p:sp>
      <p:sp>
        <p:nvSpPr>
          <p:cNvPr id="10" name="TextBox 9"/>
          <p:cNvSpPr txBox="1"/>
          <p:nvPr/>
        </p:nvSpPr>
        <p:spPr>
          <a:xfrm>
            <a:off x="774700" y="3848549"/>
            <a:ext cx="2133600" cy="14773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Climate Change Discovery </a:t>
            </a:r>
            <a:r>
              <a:rPr kumimoji="0" lang="en-US" sz="1800" b="1" i="0" u="none" strike="noStrike" kern="0" cap="none" spc="0" normalizeH="0" baseline="0" noProof="0" dirty="0" smtClean="0">
                <a:ln>
                  <a:noFill/>
                </a:ln>
                <a:solidFill>
                  <a:schemeClr val="bg1"/>
                </a:solidFill>
                <a:effectLst/>
                <a:uLnTx/>
                <a:uFillTx/>
              </a:rPr>
              <a:t>Center:</a:t>
            </a:r>
            <a:r>
              <a:rPr kumimoji="0" lang="en-US" sz="1800" b="1" i="0" u="none" strike="noStrike" kern="0" cap="none" spc="0" normalizeH="0" noProof="0" dirty="0" smtClean="0">
                <a:ln>
                  <a:noFill/>
                </a:ln>
                <a:solidFill>
                  <a:schemeClr val="bg1"/>
                </a:solidFill>
                <a:effectLst/>
                <a:uLnTx/>
                <a:uFillTx/>
              </a:rPr>
              <a:t> Public </a:t>
            </a:r>
            <a:r>
              <a:rPr lang="en-US" b="1" kern="0" noProof="0" dirty="0" smtClean="0">
                <a:solidFill>
                  <a:schemeClr val="bg1"/>
                </a:solidFill>
              </a:rPr>
              <a:t>outreach and </a:t>
            </a:r>
            <a:r>
              <a:rPr kumimoji="0" lang="en-US" sz="1800" b="1" i="0" u="none" strike="noStrike" kern="0" cap="none" spc="0" normalizeH="0" baseline="0" noProof="0" dirty="0" err="1" smtClean="0">
                <a:ln>
                  <a:noFill/>
                </a:ln>
                <a:solidFill>
                  <a:schemeClr val="bg1"/>
                </a:solidFill>
                <a:effectLst/>
                <a:uLnTx/>
                <a:uFillTx/>
              </a:rPr>
              <a:t>and</a:t>
            </a:r>
            <a:r>
              <a:rPr kumimoji="0" lang="en-US" sz="1800" b="1" i="0" u="none" strike="noStrike" kern="0" cap="none" spc="0" normalizeH="0" baseline="0" noProof="0" dirty="0" smtClean="0">
                <a:ln>
                  <a:noFill/>
                </a:ln>
                <a:solidFill>
                  <a:schemeClr val="bg1"/>
                </a:solidFill>
                <a:effectLst/>
                <a:uLnTx/>
                <a:uFillTx/>
              </a:rPr>
              <a:t> Climate</a:t>
            </a:r>
            <a:r>
              <a:rPr kumimoji="0" lang="en-US" sz="1800" b="1" i="0" u="none" strike="noStrike" kern="0" cap="none" spc="0" normalizeH="0" noProof="0" dirty="0" smtClean="0">
                <a:ln>
                  <a:noFill/>
                </a:ln>
                <a:solidFill>
                  <a:schemeClr val="bg1"/>
                </a:solidFill>
                <a:effectLst/>
                <a:uLnTx/>
                <a:uFillTx/>
              </a:rPr>
              <a:t> “Camps”</a:t>
            </a:r>
            <a:r>
              <a:rPr kumimoji="0" lang="en-US" sz="1800" b="1" i="0" u="none" strike="noStrike" kern="0" cap="none" spc="0" normalizeH="0" baseline="0" noProof="0" dirty="0" smtClean="0">
                <a:ln>
                  <a:noFill/>
                </a:ln>
                <a:solidFill>
                  <a:schemeClr val="bg1"/>
                </a:solidFill>
                <a:effectLst/>
                <a:uLnTx/>
                <a:uFillTx/>
              </a:rPr>
              <a:t> </a:t>
            </a:r>
            <a:endParaRPr kumimoji="0" lang="en-US" sz="1800" b="1" i="0" u="none" strike="noStrike" kern="0" cap="none" spc="0" normalizeH="0" baseline="0" noProof="0" dirty="0">
              <a:ln>
                <a:noFill/>
              </a:ln>
              <a:solidFill>
                <a:schemeClr val="bg1"/>
              </a:solidFill>
              <a:effectLst/>
              <a:uLnTx/>
              <a:uFillTx/>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8300" y="2497531"/>
            <a:ext cx="1295400" cy="1295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897787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698" y="1781282"/>
            <a:ext cx="3764043" cy="2499997"/>
          </a:xfrm>
          <a:prstGeom prst="rect">
            <a:avLst/>
          </a:prstGeom>
        </p:spPr>
      </p:pic>
      <p:sp>
        <p:nvSpPr>
          <p:cNvPr id="8" name="TextBox 7"/>
          <p:cNvSpPr txBox="1"/>
          <p:nvPr/>
        </p:nvSpPr>
        <p:spPr>
          <a:xfrm>
            <a:off x="642682" y="4876800"/>
            <a:ext cx="8027207" cy="25545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Major teaching exhibit and interactive kiosk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located at the Northern Great Lakes Visitor Center, Ashland, WI</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2000" kern="0" dirty="0">
              <a:solidFill>
                <a:schemeClr val="bg1"/>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Guided programs &amp; “Coastal Climate Camps” are </a:t>
            </a:r>
            <a:r>
              <a:rPr kumimoji="0" lang="en-US" sz="2000" b="0" i="0" u="none" strike="noStrike" kern="0" cap="none" spc="0" normalizeH="0" baseline="0" noProof="0" dirty="0" err="1">
                <a:ln>
                  <a:noFill/>
                </a:ln>
                <a:solidFill>
                  <a:schemeClr val="bg1"/>
                </a:solidFill>
                <a:effectLst/>
                <a:uLnTx/>
                <a:uFillTx/>
              </a:rPr>
              <a:t>avaiable</a:t>
            </a:r>
            <a:endParaRPr kumimoji="0" lang="en-US" sz="2000" b="0"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100,000 visitors, students, community members annually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0" cap="none" spc="0" normalizeH="0" baseline="0" noProof="0" dirty="0">
              <a:ln>
                <a:noFill/>
              </a:ln>
              <a:solidFill>
                <a:schemeClr val="bg1"/>
              </a:solidFill>
              <a:effectLst/>
              <a:uLnTx/>
              <a:uFillTx/>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4504"/>
          <a:stretch/>
        </p:blipFill>
        <p:spPr>
          <a:xfrm>
            <a:off x="4953000" y="1721937"/>
            <a:ext cx="1676400" cy="1316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1216"/>
          <a:stretch/>
        </p:blipFill>
        <p:spPr>
          <a:xfrm>
            <a:off x="6019800" y="2514600"/>
            <a:ext cx="2946345" cy="19619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346428" y="528114"/>
            <a:ext cx="861971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rPr>
              <a:t>G-WOW Changing Climate, Changing Culture Discovery Center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Northern Great Lakes Visitor Center, Ashland WI</a:t>
            </a:r>
            <a:endParaRPr kumimoji="0" lang="en-US" sz="24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37165506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292" y="533400"/>
            <a:ext cx="2606070" cy="1730898"/>
          </a:xfrm>
          <a:prstGeom prst="rect">
            <a:avLst/>
          </a:prstGeom>
        </p:spPr>
      </p:pic>
      <p:sp>
        <p:nvSpPr>
          <p:cNvPr id="9" name="TextBox 8"/>
          <p:cNvSpPr txBox="1"/>
          <p:nvPr/>
        </p:nvSpPr>
        <p:spPr>
          <a:xfrm>
            <a:off x="228600" y="2903477"/>
            <a:ext cx="8761140" cy="280076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G-WOW Changing Climate, Changing </a:t>
            </a:r>
            <a:r>
              <a:rPr kumimoji="0" lang="en-US" sz="2400" b="1" i="0" u="none" strike="noStrike" kern="0" cap="none" spc="0" normalizeH="0" baseline="0" noProof="0" dirty="0" smtClean="0">
                <a:ln>
                  <a:noFill/>
                </a:ln>
                <a:solidFill>
                  <a:srgbClr val="FFFF00"/>
                </a:solidFill>
                <a:effectLst/>
                <a:uLnTx/>
                <a:uFillTx/>
              </a:rPr>
              <a:t>Culture</a:t>
            </a:r>
            <a:r>
              <a:rPr kumimoji="0" lang="en-US" sz="2400" b="1" i="0" u="none" strike="noStrike" kern="0" cap="none" spc="0" normalizeH="0" noProof="0" dirty="0" smtClean="0">
                <a:ln>
                  <a:noFill/>
                </a:ln>
                <a:solidFill>
                  <a:srgbClr val="FFFF00"/>
                </a:solidFill>
                <a:effectLst/>
                <a:uLnTx/>
                <a:uFillTx/>
              </a:rPr>
              <a:t> Professional Development</a:t>
            </a:r>
            <a:endParaRPr kumimoji="0" lang="en-US" sz="2400" b="1" i="0" u="none" strike="noStrike" kern="0" cap="none" spc="0" normalizeH="0" baseline="0" noProof="0" dirty="0">
              <a:ln>
                <a:noFill/>
              </a:ln>
              <a:solidFill>
                <a:srgbClr val="FFFF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C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4-day experiential professional development based on the G-WOW model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Location: Northern Great Lakes Visitor Center-Ashland, WI and the Apostle Island National Lakeshore, and </a:t>
            </a:r>
            <a:r>
              <a:rPr kumimoji="0" lang="en-US" sz="1800" b="1" i="0" u="none" strike="noStrike" kern="0" cap="none" spc="0" normalizeH="0" baseline="0" noProof="0" dirty="0" err="1">
                <a:ln>
                  <a:noFill/>
                </a:ln>
                <a:solidFill>
                  <a:schemeClr val="bg1"/>
                </a:solidFill>
                <a:effectLst/>
                <a:uLnTx/>
                <a:uFillTx/>
              </a:rPr>
              <a:t>Ojibwe</a:t>
            </a:r>
            <a:r>
              <a:rPr kumimoji="0" lang="en-US" sz="1800" b="1" i="0" u="none" strike="noStrike" kern="0" cap="none" spc="0" normalizeH="0" baseline="0" noProof="0" dirty="0">
                <a:ln>
                  <a:noFill/>
                </a:ln>
                <a:solidFill>
                  <a:schemeClr val="bg1"/>
                </a:solidFill>
                <a:effectLst/>
                <a:uLnTx/>
                <a:uFillTx/>
              </a:rPr>
              <a:t> tribal communities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bg1"/>
              </a:solidFill>
              <a:effectLst/>
              <a:uLnTx/>
              <a:uFillTx/>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3592" y="558800"/>
            <a:ext cx="2452393" cy="1839295"/>
          </a:xfrm>
          <a:prstGeom prst="rect">
            <a:avLst/>
          </a:prstGeom>
        </p:spPr>
      </p:pic>
      <p:sp>
        <p:nvSpPr>
          <p:cNvPr id="6" name="TextBox 5"/>
          <p:cNvSpPr txBox="1"/>
          <p:nvPr/>
        </p:nvSpPr>
        <p:spPr>
          <a:xfrm>
            <a:off x="422693" y="5420093"/>
            <a:ext cx="8443452" cy="1107996"/>
          </a:xfrm>
          <a:prstGeom prst="rect">
            <a:avLst/>
          </a:prstGeom>
          <a:noFill/>
          <a:effectLst>
            <a:glow rad="63500">
              <a:schemeClr val="accent1">
                <a:satMod val="175000"/>
                <a:alpha val="40000"/>
              </a:schemeClr>
            </a:glow>
          </a:effectLst>
          <a:scene3d>
            <a:camera prst="orthographicFront"/>
            <a:lightRig rig="threePt" dir="t"/>
          </a:scene3d>
          <a:sp3d>
            <a:bevelB/>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00FFFF"/>
                </a:solidFill>
                <a:effectLst/>
                <a:uLnTx/>
                <a:uFillTx/>
                <a:latin typeface="Wickenden Cafe NDP" panose="00000400000000000000" pitchFamily="2" charset="0"/>
              </a:rPr>
              <a:t>"</a:t>
            </a:r>
            <a:r>
              <a:rPr kumimoji="0" lang="en-US" sz="1600" b="0" i="1" u="none" strike="noStrike" kern="0" cap="none" spc="0" normalizeH="0" baseline="0" noProof="0" dirty="0">
                <a:ln>
                  <a:noFill/>
                </a:ln>
                <a:solidFill>
                  <a:srgbClr val="00FFFF"/>
                </a:solidFill>
                <a:effectLst/>
                <a:uLnTx/>
                <a:uFillTx/>
                <a:latin typeface="Trebuchet MS" panose="020B0603020202020204" pitchFamily="34" charset="0"/>
              </a:rPr>
              <a:t>When I saw that we would be teaching about climate change…, I thought Ugghhh!!!    Now I see that the cultural impact of climate change is how to approach middle school kids with this topic.“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00FFFF"/>
                </a:solidFill>
                <a:effectLst/>
                <a:uLnTx/>
                <a:uFillTx/>
                <a:latin typeface="Wickenden Cafe NDP" panose="00000400000000000000" pitchFamily="2" charset="0"/>
              </a:rPr>
              <a:t>  </a:t>
            </a:r>
            <a:r>
              <a:rPr kumimoji="0" lang="en-US" sz="1600" b="0" i="1" u="none" strike="noStrike" kern="0" cap="none" spc="0" normalizeH="0" baseline="0" noProof="0" dirty="0">
                <a:ln>
                  <a:noFill/>
                </a:ln>
                <a:solidFill>
                  <a:srgbClr val="00FFFF"/>
                </a:solidFill>
                <a:effectLst/>
                <a:uLnTx/>
                <a:uFillTx/>
                <a:latin typeface="Trebuchet MS" panose="020B0603020202020204" pitchFamily="34" charset="0"/>
              </a:rPr>
              <a:t>- Tara Fiera, Marathon Venture Academy, </a:t>
            </a:r>
            <a:r>
              <a:rPr kumimoji="0" lang="en-US" sz="1400" b="0" i="1" u="none" strike="noStrike" kern="0" cap="none" spc="0" normalizeH="0" baseline="0" noProof="0" dirty="0">
                <a:ln>
                  <a:noFill/>
                </a:ln>
                <a:solidFill>
                  <a:srgbClr val="00FFFF"/>
                </a:solidFill>
                <a:effectLst/>
                <a:uLnTx/>
                <a:uFillTx/>
                <a:latin typeface="Trebuchet MS" panose="020B0603020202020204" pitchFamily="34" charset="0"/>
              </a:rPr>
              <a:t>G-WOW  Institute Alumni</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25176"/>
          <a:stretch/>
        </p:blipFill>
        <p:spPr>
          <a:xfrm>
            <a:off x="3962400" y="425003"/>
            <a:ext cx="1629505" cy="2165797"/>
          </a:xfrm>
          <a:prstGeom prst="rect">
            <a:avLst/>
          </a:prstGeom>
        </p:spPr>
      </p:pic>
    </p:spTree>
    <p:extLst>
      <p:ext uri="{BB962C8B-B14F-4D97-AF65-F5344CB8AC3E}">
        <p14:creationId xmlns:p14="http://schemas.microsoft.com/office/powerpoint/2010/main" val="4049389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248552" y="5103674"/>
            <a:ext cx="6324600" cy="175432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C000"/>
                </a:solidFill>
                <a:effectLst/>
                <a:uLnTx/>
                <a:uFillTx/>
              </a:rPr>
              <a:t>     </a:t>
            </a:r>
            <a:r>
              <a:rPr kumimoji="0" lang="en-US" sz="2800" b="1" i="0" u="none" strike="noStrike" kern="0" cap="none" spc="0" normalizeH="0" baseline="0" noProof="0" dirty="0">
                <a:ln>
                  <a:noFill/>
                </a:ln>
                <a:solidFill>
                  <a:srgbClr val="FFFF00"/>
                </a:solidFill>
                <a:effectLst/>
                <a:uLnTx/>
                <a:uFillTx/>
              </a:rPr>
              <a:t>G-WOW </a:t>
            </a:r>
            <a:r>
              <a:rPr kumimoji="0" lang="en-US" sz="2800" b="1" i="0" u="none" strike="noStrike" kern="0" cap="none" spc="0" normalizeH="0" baseline="0" noProof="0" dirty="0" smtClean="0">
                <a:ln>
                  <a:noFill/>
                </a:ln>
                <a:solidFill>
                  <a:srgbClr val="FFFF00"/>
                </a:solidFill>
                <a:effectLst/>
                <a:uLnTx/>
                <a:uFillTx/>
              </a:rPr>
              <a:t>Web-Curriculum</a:t>
            </a:r>
            <a:endParaRPr kumimoji="0" lang="en-US" sz="2800" b="1" i="0" u="sng" strike="noStrike" kern="0" cap="none" spc="0" normalizeH="0" baseline="0" noProof="0" dirty="0">
              <a:ln>
                <a:noFill/>
              </a:ln>
              <a:solidFill>
                <a:srgbClr val="FFFF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schemeClr val="bg1"/>
                </a:solidFill>
                <a:effectLst/>
                <a:uLnTx/>
                <a:uFillTx/>
              </a:rPr>
              <a:t>www.g-wow.org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C000"/>
                </a:solidFill>
                <a:effectLst/>
                <a:uLnTx/>
                <a:uFillTx/>
                <a:cs typeface="Arial" pitchFamily="34" charset="0"/>
              </a:rPr>
              <a:t>On-line climate change service learning curriculum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C000"/>
                </a:solidFill>
                <a:effectLst/>
                <a:uLnTx/>
                <a:uFillTx/>
                <a:cs typeface="Arial" pitchFamily="34" charset="0"/>
              </a:rPr>
              <a:t>Represents application of the 4-season G-WOW model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C000"/>
              </a:solidFill>
              <a:effectLst/>
              <a:uLnTx/>
              <a:uFillTx/>
              <a:latin typeface="Arial" pitchFamily="34" charset="0"/>
              <a:cs typeface="Arial" pitchFamily="34" charset="0"/>
            </a:endParaRP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6695" y="457199"/>
            <a:ext cx="3868315" cy="4456299"/>
          </a:xfrm>
          <a:prstGeom prst="rect">
            <a:avLst/>
          </a:prstGeom>
          <a:ln>
            <a:noFill/>
          </a:ln>
          <a:effectLst>
            <a:outerShdw blurRad="292100" dist="139700" dir="2700000" algn="tl" rotWithShape="0">
              <a:srgbClr val="333333">
                <a:alpha val="65000"/>
              </a:srgbClr>
            </a:outerShdw>
          </a:effectLst>
        </p:spPr>
      </p:pic>
      <p:sp>
        <p:nvSpPr>
          <p:cNvPr id="4" name="Text Box 2"/>
          <p:cNvSpPr txBox="1">
            <a:spLocks noChangeArrowheads="1"/>
          </p:cNvSpPr>
          <p:nvPr/>
        </p:nvSpPr>
        <p:spPr bwMode="auto">
          <a:xfrm>
            <a:off x="6535056" y="483732"/>
            <a:ext cx="2583544" cy="2411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Pts val="3000"/>
              <a:buFontTx/>
              <a:buNone/>
              <a:tabLst/>
              <a:defRPr/>
            </a:pPr>
            <a:r>
              <a:rPr kumimoji="0" lang="en-US" sz="1800" b="1" i="0" u="sng" strike="noStrike" kern="0" cap="none" spc="0" normalizeH="0" baseline="0" noProof="0" dirty="0">
                <a:ln>
                  <a:noFill/>
                </a:ln>
                <a:solidFill>
                  <a:schemeClr val="bg1"/>
                </a:solidFill>
                <a:effectLst/>
                <a:uLnTx/>
                <a:uFillTx/>
                <a:cs typeface="Arial" pitchFamily="34" charset="0"/>
              </a:rPr>
              <a:t>Ojibwe Lifeways</a:t>
            </a:r>
          </a:p>
          <a:p>
            <a:pPr marL="0" marR="0" lvl="0" indent="0" algn="ctr" defTabSz="914400" rtl="0" eaLnBrk="1" fontAlgn="base" latinLnBrk="0" hangingPunct="1">
              <a:lnSpc>
                <a:spcPct val="100000"/>
              </a:lnSpc>
              <a:spcBef>
                <a:spcPct val="0"/>
              </a:spcBef>
              <a:spcAft>
                <a:spcPct val="0"/>
              </a:spcAft>
              <a:buClrTx/>
              <a:buSzPts val="3000"/>
              <a:buFontTx/>
              <a:buNone/>
              <a:tabLst/>
              <a:defRPr/>
            </a:pPr>
            <a:r>
              <a:rPr kumimoji="0" lang="en-US" sz="1600" b="0" i="0" u="none" strike="noStrike" kern="0" cap="none" spc="0" normalizeH="0" baseline="0" noProof="0" dirty="0">
                <a:ln>
                  <a:noFill/>
                </a:ln>
                <a:solidFill>
                  <a:srgbClr val="FFC000"/>
                </a:solidFill>
                <a:effectLst/>
                <a:uLnTx/>
                <a:uFillTx/>
                <a:cs typeface="Arial" pitchFamily="34" charset="0"/>
              </a:rPr>
              <a:t>Place-based evidence of climate impacts on the sustainability of key species supporting a seasonal Ojibwe cultural </a:t>
            </a:r>
            <a:r>
              <a:rPr kumimoji="0" lang="en-US" sz="1600" b="0" i="0" u="none" strike="noStrike" kern="0" cap="none" spc="0" normalizeH="0" baseline="0" noProof="0" dirty="0" smtClean="0">
                <a:ln>
                  <a:noFill/>
                </a:ln>
                <a:solidFill>
                  <a:srgbClr val="FFC000"/>
                </a:solidFill>
                <a:effectLst/>
                <a:uLnTx/>
                <a:uFillTx/>
                <a:cs typeface="Arial" pitchFamily="34" charset="0"/>
              </a:rPr>
              <a:t>practice.</a:t>
            </a:r>
          </a:p>
          <a:p>
            <a:pPr marL="0" marR="0" lvl="0" indent="0" algn="ctr" defTabSz="914400" rtl="0" eaLnBrk="1" fontAlgn="base" latinLnBrk="0" hangingPunct="1">
              <a:lnSpc>
                <a:spcPct val="100000"/>
              </a:lnSpc>
              <a:spcBef>
                <a:spcPct val="0"/>
              </a:spcBef>
              <a:spcAft>
                <a:spcPct val="0"/>
              </a:spcAft>
              <a:buClrTx/>
              <a:buSzPts val="3000"/>
              <a:buFontTx/>
              <a:buNone/>
              <a:tabLst/>
              <a:defRPr/>
            </a:pPr>
            <a:r>
              <a:rPr lang="en-US" sz="1600" kern="0" dirty="0" smtClean="0">
                <a:solidFill>
                  <a:srgbClr val="00FFFF"/>
                </a:solidFill>
                <a:cs typeface="Arial" pitchFamily="34" charset="0"/>
              </a:rPr>
              <a:t>NEW in 2018</a:t>
            </a:r>
          </a:p>
          <a:p>
            <a:pPr marL="0" marR="0" lvl="0" indent="0" algn="ctr" defTabSz="914400" rtl="0" eaLnBrk="1" fontAlgn="base" latinLnBrk="0" hangingPunct="1">
              <a:lnSpc>
                <a:spcPct val="100000"/>
              </a:lnSpc>
              <a:spcBef>
                <a:spcPct val="0"/>
              </a:spcBef>
              <a:spcAft>
                <a:spcPct val="0"/>
              </a:spcAft>
              <a:buClrTx/>
              <a:buSzPts val="3000"/>
              <a:buFontTx/>
              <a:buNone/>
              <a:tabLst/>
              <a:defRPr/>
            </a:pPr>
            <a:r>
              <a:rPr kumimoji="0" lang="en-US" sz="1600" b="0" i="0" u="none" strike="noStrike" kern="0" cap="none" spc="0" normalizeH="0" baseline="0" noProof="0" dirty="0" smtClean="0">
                <a:ln>
                  <a:noFill/>
                </a:ln>
                <a:solidFill>
                  <a:srgbClr val="00FFFF"/>
                </a:solidFill>
                <a:effectLst/>
                <a:uLnTx/>
                <a:uFillTx/>
                <a:cs typeface="Arial" pitchFamily="34" charset="0"/>
              </a:rPr>
              <a:t>“Hear</a:t>
            </a:r>
            <a:r>
              <a:rPr kumimoji="0" lang="en-US" sz="1600" b="0" i="0" u="none" strike="noStrike" kern="0" cap="none" spc="0" normalizeH="0" noProof="0" dirty="0" smtClean="0">
                <a:ln>
                  <a:noFill/>
                </a:ln>
                <a:solidFill>
                  <a:srgbClr val="00FFFF"/>
                </a:solidFill>
                <a:effectLst/>
                <a:uLnTx/>
                <a:uFillTx/>
                <a:cs typeface="Arial" pitchFamily="34" charset="0"/>
              </a:rPr>
              <a:t> the Water Speak” and more resources!</a:t>
            </a:r>
            <a:endParaRPr kumimoji="0" lang="en-US" sz="1600" b="0" i="0" u="none" strike="noStrike" kern="0" cap="none" spc="0" normalizeH="0" baseline="0" noProof="0" dirty="0" smtClean="0">
              <a:ln>
                <a:noFill/>
              </a:ln>
              <a:solidFill>
                <a:srgbClr val="00FFFF"/>
              </a:solidFill>
              <a:effectLst/>
              <a:uLnTx/>
              <a:uFillTx/>
              <a:cs typeface="Arial" pitchFamily="34" charset="0"/>
            </a:endParaRPr>
          </a:p>
          <a:p>
            <a:pPr marL="0" marR="0" lvl="0" indent="0" algn="ctr" defTabSz="914400" rtl="0" eaLnBrk="1" fontAlgn="base" latinLnBrk="0" hangingPunct="1">
              <a:lnSpc>
                <a:spcPct val="100000"/>
              </a:lnSpc>
              <a:spcBef>
                <a:spcPct val="0"/>
              </a:spcBef>
              <a:spcAft>
                <a:spcPct val="0"/>
              </a:spcAft>
              <a:buClrTx/>
              <a:buSzPts val="3000"/>
              <a:buFontTx/>
              <a:buNone/>
              <a:tabLst/>
              <a:defRPr/>
            </a:pPr>
            <a:endParaRPr lang="en-US" sz="1600" kern="0" dirty="0">
              <a:solidFill>
                <a:srgbClr val="FFC000"/>
              </a:solidFill>
              <a:cs typeface="Arial" pitchFamily="34" charset="0"/>
            </a:endParaRPr>
          </a:p>
          <a:p>
            <a:pPr marL="0" marR="0" lvl="0" indent="0" algn="ctr" defTabSz="914400" rtl="0" eaLnBrk="1" fontAlgn="base" latinLnBrk="0" hangingPunct="1">
              <a:lnSpc>
                <a:spcPct val="100000"/>
              </a:lnSpc>
              <a:spcBef>
                <a:spcPct val="0"/>
              </a:spcBef>
              <a:spcAft>
                <a:spcPct val="0"/>
              </a:spcAft>
              <a:buClrTx/>
              <a:buSzPts val="3000"/>
              <a:buFontTx/>
              <a:buNone/>
              <a:tabLst/>
              <a:defRPr/>
            </a:pPr>
            <a:endParaRPr kumimoji="0" lang="en-US" sz="1600" b="0" i="0" u="none" strike="noStrike" kern="0" cap="none" spc="0" normalizeH="0" baseline="0" noProof="0" dirty="0">
              <a:ln>
                <a:noFill/>
              </a:ln>
              <a:solidFill>
                <a:srgbClr val="FFC000"/>
              </a:solidFill>
              <a:effectLst/>
              <a:uLnTx/>
              <a:uFillTx/>
              <a:cs typeface="Arial" pitchFamily="34" charset="0"/>
            </a:endParaRPr>
          </a:p>
          <a:p>
            <a:pPr marL="285750" marR="0" lvl="0" indent="-285750" algn="l" defTabSz="914400" rtl="0" eaLnBrk="1" fontAlgn="base" latinLnBrk="0" hangingPunct="1">
              <a:lnSpc>
                <a:spcPct val="100000"/>
              </a:lnSpc>
              <a:spcBef>
                <a:spcPct val="0"/>
              </a:spcBef>
              <a:spcAft>
                <a:spcPct val="0"/>
              </a:spcAft>
              <a:buClrTx/>
              <a:buSzPts val="3000"/>
              <a:buFont typeface="Arial" panose="020B0604020202020204" pitchFamily="34" charset="0"/>
              <a:buChar char="•"/>
              <a:tabLst/>
              <a:defRPr/>
            </a:pPr>
            <a:endParaRPr kumimoji="0" lang="en-US" sz="1600" b="0" i="0" u="none" strike="noStrike" kern="0" cap="none" spc="0" normalizeH="0" baseline="0" noProof="0" dirty="0">
              <a:ln>
                <a:noFill/>
              </a:ln>
              <a:solidFill>
                <a:srgbClr val="FFC000"/>
              </a:solidFill>
              <a:effectLst/>
              <a:uLnTx/>
              <a:uFillTx/>
              <a:cs typeface="Arial" pitchFamily="34" charset="0"/>
            </a:endParaRPr>
          </a:p>
          <a:p>
            <a:pPr marL="0" marR="0" lvl="0" indent="0" algn="l" defTabSz="914400" rtl="0" eaLnBrk="1" fontAlgn="base" latinLnBrk="0" hangingPunct="1">
              <a:lnSpc>
                <a:spcPct val="100000"/>
              </a:lnSpc>
              <a:spcBef>
                <a:spcPct val="0"/>
              </a:spcBef>
              <a:spcAft>
                <a:spcPct val="0"/>
              </a:spcAft>
              <a:buClrTx/>
              <a:buSzPts val="3000"/>
              <a:buFont typeface="Symbol" pitchFamily="18" charset="2"/>
              <a:buChar char="·"/>
              <a:tabLst/>
              <a:defRPr/>
            </a:pPr>
            <a:endParaRPr kumimoji="0" lang="en-US"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6" name="Text Box 3"/>
          <p:cNvSpPr txBox="1">
            <a:spLocks noChangeArrowheads="1"/>
          </p:cNvSpPr>
          <p:nvPr/>
        </p:nvSpPr>
        <p:spPr bwMode="auto">
          <a:xfrm>
            <a:off x="6571342" y="3065798"/>
            <a:ext cx="2572658" cy="11048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chemeClr val="bg1"/>
                </a:solidFill>
                <a:effectLst/>
                <a:uLnTx/>
                <a:uFillTx/>
                <a:cs typeface="Arial" pitchFamily="34" charset="0"/>
              </a:rPr>
              <a:t>Investigate the Science</a:t>
            </a:r>
          </a:p>
          <a:p>
            <a:pPr marL="0" marR="0" lvl="0" indent="0" algn="ctr" defTabSz="914400" rtl="0" eaLnBrk="1" fontAlgn="base" latinLnBrk="0" hangingPunct="1">
              <a:lnSpc>
                <a:spcPct val="100000"/>
              </a:lnSpc>
              <a:spcBef>
                <a:spcPct val="0"/>
              </a:spcBef>
              <a:spcAft>
                <a:spcPct val="0"/>
              </a:spcAft>
              <a:buClrTx/>
              <a:buSzPts val="3000"/>
              <a:buFontTx/>
              <a:buNone/>
              <a:tabLst/>
              <a:defRPr/>
            </a:pPr>
            <a:r>
              <a:rPr kumimoji="0" lang="en-US" sz="1600" b="0" i="0" u="none" strike="noStrike" kern="0" cap="none" spc="0" normalizeH="0" baseline="0" noProof="0" dirty="0">
                <a:ln>
                  <a:noFill/>
                </a:ln>
                <a:solidFill>
                  <a:srgbClr val="FFC000"/>
                </a:solidFill>
                <a:effectLst/>
                <a:uLnTx/>
                <a:uFillTx/>
                <a:cs typeface="Arial" pitchFamily="34" charset="0"/>
              </a:rPr>
              <a:t>Climate science from federal, state, and tribal sources</a:t>
            </a:r>
          </a:p>
        </p:txBody>
      </p:sp>
      <p:sp>
        <p:nvSpPr>
          <p:cNvPr id="7" name="Text Box 5"/>
          <p:cNvSpPr txBox="1">
            <a:spLocks noChangeArrowheads="1"/>
          </p:cNvSpPr>
          <p:nvPr/>
        </p:nvSpPr>
        <p:spPr bwMode="auto">
          <a:xfrm>
            <a:off x="152400" y="3376578"/>
            <a:ext cx="2133600" cy="1119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chemeClr val="bg1"/>
                </a:solidFill>
                <a:effectLst/>
                <a:uLnTx/>
                <a:uFillTx/>
                <a:cs typeface="Arial" pitchFamily="34" charset="0"/>
              </a:rPr>
              <a:t>What Can We 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C000"/>
                </a:solidFill>
                <a:effectLst/>
                <a:uLnTx/>
                <a:uFillTx/>
                <a:cs typeface="Arial" pitchFamily="34" charset="0"/>
              </a:rPr>
              <a:t>Taking action through climate service learning projects</a:t>
            </a:r>
          </a:p>
        </p:txBody>
      </p:sp>
      <p:sp>
        <p:nvSpPr>
          <p:cNvPr id="8" name="Text Box 4"/>
          <p:cNvSpPr txBox="1">
            <a:spLocks noChangeArrowheads="1"/>
          </p:cNvSpPr>
          <p:nvPr/>
        </p:nvSpPr>
        <p:spPr bwMode="auto">
          <a:xfrm>
            <a:off x="166914" y="1433565"/>
            <a:ext cx="1924904" cy="1042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chemeClr val="bg1"/>
                </a:solidFill>
                <a:effectLst/>
                <a:uLnTx/>
                <a:uFillTx/>
                <a:cs typeface="Arial" pitchFamily="34" charset="0"/>
              </a:rPr>
              <a:t>Talking Circle</a:t>
            </a:r>
          </a:p>
          <a:p>
            <a:pPr marL="0" marR="0" lvl="0" indent="0" algn="ctr" defTabSz="914400" rtl="0" eaLnBrk="1" fontAlgn="base" latinLnBrk="0" hangingPunct="1">
              <a:lnSpc>
                <a:spcPct val="100000"/>
              </a:lnSpc>
              <a:spcBef>
                <a:spcPct val="0"/>
              </a:spcBef>
              <a:spcAft>
                <a:spcPct val="0"/>
              </a:spcAft>
              <a:buClrTx/>
              <a:buSzPct val="188000"/>
              <a:buFontTx/>
              <a:buNone/>
              <a:tabLst/>
              <a:defRPr/>
            </a:pPr>
            <a:r>
              <a:rPr kumimoji="0" lang="en-US" sz="1600" b="0" i="0" u="none" strike="noStrike" kern="0" cap="none" spc="0" normalizeH="0" baseline="0" noProof="0" dirty="0">
                <a:ln>
                  <a:noFill/>
                </a:ln>
                <a:solidFill>
                  <a:srgbClr val="FFC000"/>
                </a:solidFill>
                <a:effectLst/>
                <a:uLnTx/>
                <a:uFillTx/>
                <a:cs typeface="Arial" pitchFamily="34" charset="0"/>
              </a:rPr>
              <a:t>Sharing service learning projects  via an interactive blog </a:t>
            </a:r>
          </a:p>
        </p:txBody>
      </p:sp>
      <p:cxnSp>
        <p:nvCxnSpPr>
          <p:cNvPr id="9" name="Curved Connector 8"/>
          <p:cNvCxnSpPr/>
          <p:nvPr/>
        </p:nvCxnSpPr>
        <p:spPr>
          <a:xfrm flipV="1">
            <a:off x="4495800" y="832504"/>
            <a:ext cx="2133600" cy="141006"/>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urved Connector 14"/>
          <p:cNvCxnSpPr/>
          <p:nvPr/>
        </p:nvCxnSpPr>
        <p:spPr>
          <a:xfrm>
            <a:off x="5608844" y="2476553"/>
            <a:ext cx="1020556" cy="648004"/>
          </a:xfrm>
          <a:prstGeom prst="curvedConnector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urved Connector 16"/>
          <p:cNvCxnSpPr>
            <a:endCxn id="7" idx="3"/>
          </p:cNvCxnSpPr>
          <p:nvPr/>
        </p:nvCxnSpPr>
        <p:spPr>
          <a:xfrm rot="10800000" flipV="1">
            <a:off x="2286000" y="3376577"/>
            <a:ext cx="1842620" cy="559612"/>
          </a:xfrm>
          <a:prstGeom prst="curvedConnector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rot="10800000">
            <a:off x="2091818" y="1752601"/>
            <a:ext cx="1102598" cy="404915"/>
          </a:xfrm>
          <a:prstGeom prst="curvedConnector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3414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1507970" y="475368"/>
            <a:ext cx="63216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0" dirty="0" smtClean="0">
                <a:solidFill>
                  <a:srgbClr val="FFFF00"/>
                </a:solidFill>
                <a:latin typeface="Arial" panose="020B0604020202020204" pitchFamily="34" charset="0"/>
                <a:cs typeface="Arial" panose="020B0604020202020204" pitchFamily="34" charset="0"/>
              </a:rPr>
              <a:t>Additional </a:t>
            </a:r>
            <a:r>
              <a:rPr kumimoji="0" lang="en-US" sz="24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On-line </a:t>
            </a:r>
            <a:r>
              <a:rPr kumimoji="0" lang="en-US" sz="24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G-WOW Resources</a:t>
            </a:r>
          </a:p>
        </p:txBody>
      </p:sp>
      <p:sp>
        <p:nvSpPr>
          <p:cNvPr id="8" name="TextBox 7"/>
          <p:cNvSpPr txBox="1"/>
          <p:nvPr/>
        </p:nvSpPr>
        <p:spPr>
          <a:xfrm>
            <a:off x="5904019" y="1246354"/>
            <a:ext cx="3087581"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white"/>
                </a:solidFill>
                <a:effectLst/>
                <a:uLnTx/>
                <a:uFillTx/>
                <a:latin typeface="Tw Cen MT"/>
                <a:ea typeface="+mn-ea"/>
                <a:cs typeface="+mn-cs"/>
              </a:rPr>
              <a:t>Educator Resources</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CFF99"/>
                </a:solidFill>
                <a:effectLst/>
                <a:uLnTx/>
                <a:uFillTx/>
                <a:latin typeface="Tw Cen MT"/>
                <a:ea typeface="+mn-ea"/>
                <a:cs typeface="+mn-cs"/>
              </a:rPr>
              <a:t>G-WOW Curriculum Guide</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CFF99"/>
                </a:solidFill>
                <a:effectLst/>
                <a:uLnTx/>
                <a:uFillTx/>
                <a:latin typeface="Tw Cen MT"/>
                <a:ea typeface="+mn-ea"/>
                <a:cs typeface="+mn-cs"/>
              </a:rPr>
              <a:t>Lesson Plans, Resources, News,</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CFF99"/>
                </a:solidFill>
                <a:effectLst/>
                <a:uLnTx/>
                <a:uFillTx/>
                <a:latin typeface="Tw Cen MT"/>
                <a:ea typeface="+mn-ea"/>
                <a:cs typeface="+mn-cs"/>
              </a:rPr>
              <a:t>Training </a:t>
            </a:r>
            <a:r>
              <a:rPr kumimoji="0" lang="en-US" sz="1800" b="0" i="0" u="none" strike="noStrike" kern="0" cap="none" spc="0" normalizeH="0" baseline="0" noProof="0" dirty="0" smtClean="0">
                <a:ln>
                  <a:noFill/>
                </a:ln>
                <a:solidFill>
                  <a:srgbClr val="CCFF99"/>
                </a:solidFill>
                <a:effectLst/>
                <a:uLnTx/>
                <a:uFillTx/>
                <a:latin typeface="Tw Cen MT"/>
                <a:ea typeface="+mn-ea"/>
                <a:cs typeface="+mn-cs"/>
              </a:rPr>
              <a:t>Vignettes, </a:t>
            </a:r>
            <a:r>
              <a:rPr kumimoji="0" lang="en-US" sz="1800" b="0" i="0" u="none" strike="noStrike" kern="0" cap="none" spc="0" normalizeH="0" baseline="0" noProof="0" dirty="0" err="1" smtClean="0">
                <a:ln>
                  <a:noFill/>
                </a:ln>
                <a:solidFill>
                  <a:srgbClr val="CCFF99"/>
                </a:solidFill>
                <a:effectLst/>
                <a:uLnTx/>
                <a:uFillTx/>
                <a:latin typeface="Tw Cen MT"/>
                <a:ea typeface="+mn-ea"/>
                <a:cs typeface="+mn-cs"/>
              </a:rPr>
              <a:t>Activties</a:t>
            </a:r>
            <a:endParaRPr kumimoji="0" lang="en-US" sz="1800" b="0" i="1" u="none" strike="noStrike" kern="0" cap="none" spc="0" normalizeH="0" baseline="0" noProof="0" dirty="0">
              <a:ln>
                <a:noFill/>
              </a:ln>
              <a:solidFill>
                <a:srgbClr val="CCFF99"/>
              </a:solidFill>
              <a:effectLst/>
              <a:uLnTx/>
              <a:uFillTx/>
              <a:latin typeface="Tw Cen M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CCFF99"/>
              </a:solidFill>
              <a:effectLst/>
              <a:uLnTx/>
              <a:uFillTx/>
              <a:latin typeface="Tw Cen MT"/>
              <a:ea typeface="+mn-ea"/>
              <a:cs typeface="+mn-cs"/>
            </a:endParaRPr>
          </a:p>
        </p:txBody>
      </p:sp>
      <p:sp>
        <p:nvSpPr>
          <p:cNvPr id="11" name="TextBox 10"/>
          <p:cNvSpPr txBox="1"/>
          <p:nvPr/>
        </p:nvSpPr>
        <p:spPr>
          <a:xfrm>
            <a:off x="5670596" y="4800600"/>
            <a:ext cx="30768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prstClr val="white"/>
                </a:solidFill>
                <a:effectLst/>
                <a:uLnTx/>
                <a:uFillTx/>
                <a:latin typeface="Tw Cen MT"/>
                <a:ea typeface="+mn-ea"/>
                <a:cs typeface="+mn-cs"/>
              </a:rPr>
              <a:t>Games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CFF99"/>
                </a:solidFill>
                <a:effectLst/>
                <a:uLnTx/>
                <a:uFillTx/>
                <a:latin typeface="Tw Cen MT"/>
                <a:ea typeface="+mn-ea"/>
                <a:cs typeface="+mn-cs"/>
              </a:rPr>
              <a:t>Interactive climate games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2355" y="1692688"/>
            <a:ext cx="2590800"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3" name="Straight Arrow Connector 12"/>
          <p:cNvCxnSpPr/>
          <p:nvPr/>
        </p:nvCxnSpPr>
        <p:spPr>
          <a:xfrm flipV="1">
            <a:off x="5029200" y="1828800"/>
            <a:ext cx="897565" cy="54147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004266" y="3334873"/>
            <a:ext cx="274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white"/>
                </a:solidFill>
                <a:effectLst/>
                <a:uLnTx/>
                <a:uFillTx/>
                <a:latin typeface="Tw Cen MT"/>
                <a:ea typeface="+mn-ea"/>
                <a:cs typeface="+mn-cs"/>
              </a:rPr>
              <a:t>Climate 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CFF99"/>
                </a:solidFill>
                <a:effectLst/>
                <a:uLnTx/>
                <a:uFillTx/>
                <a:latin typeface="Tw Cen MT"/>
                <a:ea typeface="+mn-ea"/>
                <a:cs typeface="+mn-cs"/>
              </a:rPr>
              <a:t>Climate 101 literacy basics</a:t>
            </a:r>
            <a:r>
              <a:rPr kumimoji="0" lang="en-US" sz="2000" b="1" i="0" u="sng" strike="noStrike" kern="0" cap="none" spc="0" normalizeH="0" baseline="0" noProof="0" dirty="0">
                <a:ln>
                  <a:noFill/>
                </a:ln>
                <a:solidFill>
                  <a:srgbClr val="CCFF99"/>
                </a:solidFill>
                <a:effectLst/>
                <a:uLnTx/>
                <a:uFillTx/>
                <a:latin typeface="Tw Cen MT"/>
                <a:ea typeface="+mn-ea"/>
                <a:cs typeface="+mn-cs"/>
              </a:rPr>
              <a:t> </a:t>
            </a:r>
          </a:p>
        </p:txBody>
      </p:sp>
      <p:sp>
        <p:nvSpPr>
          <p:cNvPr id="21" name="TextBox 20"/>
          <p:cNvSpPr txBox="1"/>
          <p:nvPr/>
        </p:nvSpPr>
        <p:spPr>
          <a:xfrm>
            <a:off x="155876" y="1554188"/>
            <a:ext cx="29783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Tw Cen MT"/>
                <a:ea typeface="+mn-ea"/>
                <a:cs typeface="+mn-cs"/>
              </a:rPr>
              <a:t>   </a:t>
            </a:r>
            <a:r>
              <a:rPr kumimoji="0" lang="en-US" sz="2000" b="1" i="0" u="sng" strike="noStrike" kern="0" cap="none" spc="0" normalizeH="0" baseline="0" noProof="0" dirty="0">
                <a:ln>
                  <a:noFill/>
                </a:ln>
                <a:solidFill>
                  <a:prstClr val="white"/>
                </a:solidFill>
                <a:effectLst/>
                <a:uLnTx/>
                <a:uFillTx/>
                <a:latin typeface="Tw Cen MT"/>
                <a:ea typeface="+mn-ea"/>
                <a:cs typeface="+mn-cs"/>
              </a:rPr>
              <a:t>About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latin typeface="Tw Cen MT"/>
                <a:ea typeface="+mn-ea"/>
                <a:cs typeface="+mn-cs"/>
              </a:rPr>
              <a:t>   </a:t>
            </a:r>
            <a:r>
              <a:rPr kumimoji="0" lang="en-US" sz="1800" b="0" i="0" u="none" strike="noStrike" kern="0" cap="none" spc="0" normalizeH="0" baseline="0" noProof="0" dirty="0">
                <a:ln>
                  <a:noFill/>
                </a:ln>
                <a:solidFill>
                  <a:srgbClr val="CCFF99"/>
                </a:solidFill>
                <a:effectLst/>
                <a:uLnTx/>
                <a:uFillTx/>
                <a:latin typeface="Tw Cen MT"/>
                <a:ea typeface="+mn-ea"/>
                <a:cs typeface="+mn-cs"/>
              </a:rPr>
              <a:t>Project background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CFF99"/>
                </a:solidFill>
                <a:effectLst/>
                <a:uLnTx/>
                <a:uFillTx/>
                <a:latin typeface="Tw Cen MT"/>
                <a:ea typeface="+mn-ea"/>
                <a:cs typeface="+mn-cs"/>
              </a:rPr>
              <a:t>   Partner acknowledgements</a:t>
            </a:r>
          </a:p>
        </p:txBody>
      </p:sp>
      <p:sp>
        <p:nvSpPr>
          <p:cNvPr id="24" name="TextBox 23"/>
          <p:cNvSpPr txBox="1"/>
          <p:nvPr/>
        </p:nvSpPr>
        <p:spPr>
          <a:xfrm>
            <a:off x="792817" y="4577476"/>
            <a:ext cx="25479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white"/>
                </a:solidFill>
                <a:effectLst/>
                <a:uLnTx/>
                <a:uFillTx/>
                <a:latin typeface="Tw Cen MT"/>
                <a:ea typeface="+mn-ea"/>
                <a:cs typeface="+mn-cs"/>
              </a:rPr>
              <a:t>Contact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CFF99"/>
                </a:solidFill>
                <a:effectLst/>
                <a:uLnTx/>
                <a:uFillTx/>
                <a:latin typeface="Tw Cen MT"/>
                <a:ea typeface="+mn-ea"/>
                <a:cs typeface="+mn-cs"/>
              </a:rPr>
              <a:t>For more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0" cap="none" spc="0" normalizeH="0" baseline="0" noProof="0" dirty="0">
              <a:ln>
                <a:noFill/>
              </a:ln>
              <a:solidFill>
                <a:srgbClr val="CCCC00"/>
              </a:solidFill>
              <a:effectLst/>
              <a:uLnTx/>
              <a:uFillTx/>
              <a:latin typeface="Tw Cen MT"/>
              <a:ea typeface="+mn-ea"/>
              <a:cs typeface="+mn-cs"/>
            </a:endParaRPr>
          </a:p>
        </p:txBody>
      </p:sp>
      <p:cxnSp>
        <p:nvCxnSpPr>
          <p:cNvPr id="26" name="Straight Arrow Connector 25"/>
          <p:cNvCxnSpPr/>
          <p:nvPr/>
        </p:nvCxnSpPr>
        <p:spPr>
          <a:xfrm flipH="1" flipV="1">
            <a:off x="2590800" y="2031242"/>
            <a:ext cx="1143000" cy="43886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887772" y="3777383"/>
            <a:ext cx="1016247" cy="89242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819400" y="3823536"/>
            <a:ext cx="1171433" cy="69064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 name="Curved Connector 2"/>
          <p:cNvCxnSpPr/>
          <p:nvPr/>
        </p:nvCxnSpPr>
        <p:spPr>
          <a:xfrm>
            <a:off x="4668811" y="3073517"/>
            <a:ext cx="1255819" cy="566255"/>
          </a:xfrm>
          <a:prstGeom prst="curvedConnector3">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14">
            <a:hlinkClick r:id="rId4"/>
          </p:cNvPr>
          <p:cNvPicPr>
            <a:picLocks noChangeAspect="1"/>
          </p:cNvPicPr>
          <p:nvPr/>
        </p:nvPicPr>
        <p:blipFill rotWithShape="1">
          <a:blip r:embed="rId5" cstate="print">
            <a:extLst>
              <a:ext uri="{28A0092B-C50C-407E-A947-70E740481C1C}">
                <a14:useLocalDpi xmlns:a14="http://schemas.microsoft.com/office/drawing/2010/main" val="0"/>
              </a:ext>
            </a:extLst>
          </a:blip>
          <a:srcRect t="19123" b="26164"/>
          <a:stretch/>
        </p:blipFill>
        <p:spPr>
          <a:xfrm flipH="1">
            <a:off x="3415275" y="5636920"/>
            <a:ext cx="2005129" cy="984931"/>
          </a:xfrm>
          <a:prstGeom prst="rect">
            <a:avLst/>
          </a:prstGeom>
        </p:spPr>
      </p:pic>
      <p:sp>
        <p:nvSpPr>
          <p:cNvPr id="2" name="TextBox 1"/>
          <p:cNvSpPr txBox="1"/>
          <p:nvPr/>
        </p:nvSpPr>
        <p:spPr>
          <a:xfrm>
            <a:off x="3552434" y="6481568"/>
            <a:ext cx="1905000" cy="3764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Tw Cen MT"/>
                <a:ea typeface="+mn-ea"/>
                <a:cs typeface="+mn-cs"/>
              </a:rPr>
              <a:t>Take a Test Drive</a:t>
            </a:r>
          </a:p>
        </p:txBody>
      </p:sp>
    </p:spTree>
    <p:extLst>
      <p:ext uri="{BB962C8B-B14F-4D97-AF65-F5344CB8AC3E}">
        <p14:creationId xmlns:p14="http://schemas.microsoft.com/office/powerpoint/2010/main" val="12041413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8539" y="1063384"/>
            <a:ext cx="8679348" cy="34163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cs typeface="Arial" pitchFamily="34" charset="0"/>
              </a:rPr>
              <a:t>Intro to the cultural practice and the species supporting it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chemeClr val="bg2">
                    <a:lumMod val="90000"/>
                  </a:schemeClr>
                </a:solidFill>
                <a:effectLst/>
                <a:uLnTx/>
                <a:uFillTx/>
                <a:cs typeface="Arial" pitchFamily="34" charset="0"/>
              </a:rPr>
              <a:t>Coming </a:t>
            </a:r>
            <a:r>
              <a:rPr lang="en-US" i="1" kern="0" dirty="0">
                <a:solidFill>
                  <a:schemeClr val="bg2">
                    <a:lumMod val="90000"/>
                  </a:schemeClr>
                </a:solidFill>
                <a:cs typeface="Arial" pitchFamily="34" charset="0"/>
              </a:rPr>
              <a:t>in </a:t>
            </a:r>
            <a:r>
              <a:rPr lang="en-US" i="1" kern="0" dirty="0" smtClean="0">
                <a:solidFill>
                  <a:schemeClr val="bg2">
                    <a:lumMod val="90000"/>
                  </a:schemeClr>
                </a:solidFill>
                <a:cs typeface="Arial" pitchFamily="34" charset="0"/>
              </a:rPr>
              <a:t>2018</a:t>
            </a:r>
            <a:r>
              <a:rPr kumimoji="0" lang="en-US" sz="1800" b="0" i="1" u="none" strike="noStrike" kern="0" cap="none" spc="0" normalizeH="0" baseline="0" noProof="0" dirty="0" smtClean="0">
                <a:ln>
                  <a:noFill/>
                </a:ln>
                <a:solidFill>
                  <a:schemeClr val="bg2">
                    <a:lumMod val="90000"/>
                  </a:schemeClr>
                </a:solidFill>
                <a:effectLst/>
                <a:uLnTx/>
                <a:uFillTx/>
                <a:cs typeface="Arial" pitchFamily="34" charset="0"/>
              </a:rPr>
              <a:t>:  </a:t>
            </a:r>
            <a:r>
              <a:rPr kumimoji="0" lang="en-US" sz="1800" b="0" i="1" u="none" strike="noStrike" kern="0" cap="none" spc="0" normalizeH="0" baseline="0" noProof="0" dirty="0">
                <a:ln>
                  <a:noFill/>
                </a:ln>
                <a:solidFill>
                  <a:schemeClr val="bg2">
                    <a:lumMod val="90000"/>
                  </a:schemeClr>
                </a:solidFill>
                <a:effectLst/>
                <a:uLnTx/>
                <a:uFillTx/>
                <a:cs typeface="Arial" pitchFamily="34" charset="0"/>
              </a:rPr>
              <a:t>A new curriculum unit on water &amp; </a:t>
            </a:r>
            <a:r>
              <a:rPr kumimoji="0" lang="en-US" sz="1800" b="0" i="1" u="none" strike="noStrike" kern="0" cap="none" spc="0" normalizeH="0" baseline="0" noProof="0" dirty="0" smtClean="0">
                <a:ln>
                  <a:noFill/>
                </a:ln>
                <a:solidFill>
                  <a:schemeClr val="bg2">
                    <a:lumMod val="90000"/>
                  </a:schemeClr>
                </a:solidFill>
                <a:effectLst/>
                <a:uLnTx/>
                <a:uFillTx/>
                <a:cs typeface="Arial" pitchFamily="34" charset="0"/>
              </a:rPr>
              <a:t>climate, </a:t>
            </a:r>
          </a:p>
          <a:p>
            <a:pPr marL="0" marR="0" lvl="0" indent="0" defTabSz="914400" eaLnBrk="1" fontAlgn="auto" latinLnBrk="0" hangingPunct="1">
              <a:lnSpc>
                <a:spcPct val="100000"/>
              </a:lnSpc>
              <a:spcBef>
                <a:spcPts val="0"/>
              </a:spcBef>
              <a:spcAft>
                <a:spcPts val="0"/>
              </a:spcAft>
              <a:buClrTx/>
              <a:buSzTx/>
              <a:buFontTx/>
              <a:buNone/>
              <a:tabLst/>
              <a:defRPr/>
            </a:pPr>
            <a:r>
              <a:rPr lang="en-US" i="1" kern="0" noProof="0" dirty="0" smtClean="0">
                <a:solidFill>
                  <a:schemeClr val="bg2">
                    <a:lumMod val="90000"/>
                  </a:schemeClr>
                </a:solidFill>
                <a:cs typeface="Arial" pitchFamily="34" charset="0"/>
              </a:rPr>
              <a:t>plus web-site wide upgrades</a:t>
            </a:r>
            <a:endParaRPr kumimoji="0" lang="en-US" sz="1800" b="0" i="1" u="none" strike="noStrike" kern="0" cap="none" spc="0" normalizeH="0" baseline="0" noProof="0" dirty="0">
              <a:ln>
                <a:noFill/>
              </a:ln>
              <a:solidFill>
                <a:schemeClr val="bg2">
                  <a:lumMod val="90000"/>
                </a:schemeClr>
              </a:solidFill>
              <a:effectLst/>
              <a:uLnTx/>
              <a:uFillTx/>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cs typeface="Arial" pitchFamily="34" charset="0"/>
              </a:rPr>
              <a:t>Learning objectives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chemeClr val="bg1"/>
              </a:solidFill>
              <a:effectLst/>
              <a:uLnTx/>
              <a:uFillTx/>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cs typeface="Arial" pitchFamily="34" charset="0"/>
              </a:rPr>
              <a:t>Baseline ecological information explaining habitat conditions needed for sustainability of the key species(s), possible climate stressors &amp; impacts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chemeClr val="bg1"/>
              </a:solidFill>
              <a:effectLst/>
              <a:uLnTx/>
              <a:uFillTx/>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cs typeface="Arial" pitchFamily="34" charset="0"/>
              </a:rPr>
              <a:t>Cultural connection:  </a:t>
            </a:r>
            <a:r>
              <a:rPr lang="en-US" kern="0" noProof="0" dirty="0">
                <a:solidFill>
                  <a:schemeClr val="bg1"/>
                </a:solidFill>
                <a:cs typeface="Arial" pitchFamily="34" charset="0"/>
              </a:rPr>
              <a:t>Cu</a:t>
            </a:r>
            <a:r>
              <a:rPr kumimoji="0" lang="en-US" b="0" i="0" u="none" strike="noStrike" kern="0" cap="none" spc="0" normalizeH="0" baseline="0" noProof="0" dirty="0">
                <a:ln>
                  <a:noFill/>
                </a:ln>
                <a:solidFill>
                  <a:schemeClr val="bg1"/>
                </a:solidFill>
                <a:effectLst/>
                <a:uLnTx/>
                <a:uFillTx/>
                <a:cs typeface="Arial" pitchFamily="34" charset="0"/>
              </a:rPr>
              <a:t>ltural importance of the key species to maintaining an Ojibwe lifeway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chemeClr val="bg1"/>
              </a:solidFill>
              <a:effectLst/>
              <a:uLnTx/>
              <a:uFillTx/>
              <a:cs typeface="Arial" pitchFamily="34" charset="0"/>
            </a:endParaRPr>
          </a:p>
          <a:p>
            <a:pPr lvl="0">
              <a:defRPr/>
            </a:pPr>
            <a:r>
              <a:rPr kumimoji="0" lang="en-US" b="0" i="0" u="none" strike="noStrike" kern="0" cap="none" spc="0" normalizeH="0" baseline="0" noProof="0" dirty="0">
                <a:ln>
                  <a:noFill/>
                </a:ln>
                <a:solidFill>
                  <a:schemeClr val="bg1"/>
                </a:solidFill>
                <a:effectLst/>
                <a:uLnTx/>
                <a:uFillTx/>
                <a:cs typeface="Arial" pitchFamily="34" charset="0"/>
              </a:rPr>
              <a:t>Menu of place-based resources to evaluate impacts on the key species. </a:t>
            </a:r>
            <a:endParaRPr kumimoji="0" lang="en-US" sz="1800" b="0" i="0" u="none" strike="noStrike" kern="0" cap="none" spc="0" normalizeH="0" baseline="0" noProof="0" dirty="0">
              <a:ln>
                <a:noFill/>
              </a:ln>
              <a:solidFill>
                <a:schemeClr val="bg1"/>
              </a:solidFill>
              <a:effectLst/>
              <a:uLnTx/>
              <a:uFillTx/>
              <a:cs typeface="Arial" pitchFamily="34" charset="0"/>
            </a:endParaRPr>
          </a:p>
        </p:txBody>
      </p:sp>
      <p:sp>
        <p:nvSpPr>
          <p:cNvPr id="3" name="TextBox 2"/>
          <p:cNvSpPr txBox="1"/>
          <p:nvPr/>
        </p:nvSpPr>
        <p:spPr>
          <a:xfrm>
            <a:off x="-313225" y="390028"/>
            <a:ext cx="535305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srgbClr val="FFFF00"/>
                </a:solidFill>
                <a:effectLst/>
                <a:uLnTx/>
                <a:uFillTx/>
                <a:latin typeface="Arial" pitchFamily="34" charset="0"/>
                <a:cs typeface="Arial" pitchFamily="34" charset="0"/>
              </a:rPr>
              <a:t>Each Ojibwe Lifeway unit  includes:</a:t>
            </a:r>
          </a:p>
        </p:txBody>
      </p:sp>
      <p:pic>
        <p:nvPicPr>
          <p:cNvPr id="922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4724400"/>
            <a:ext cx="2832652" cy="17955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0128" b="63636"/>
          <a:stretch/>
        </p:blipFill>
        <p:spPr>
          <a:xfrm>
            <a:off x="6553200" y="305898"/>
            <a:ext cx="2165188" cy="15149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p:cNvSpPr txBox="1"/>
          <p:nvPr/>
        </p:nvSpPr>
        <p:spPr>
          <a:xfrm>
            <a:off x="3810000" y="4724400"/>
            <a:ext cx="5014635" cy="1200329"/>
          </a:xfrm>
          <a:prstGeom prst="rect">
            <a:avLst/>
          </a:prstGeom>
          <a:noFill/>
        </p:spPr>
        <p:txBody>
          <a:bodyPr wrap="square" rtlCol="0">
            <a:spAutoFit/>
          </a:bodyPr>
          <a:lstStyle/>
          <a:p>
            <a:pPr marL="285750" lvl="0" indent="-285750">
              <a:buFont typeface="Wingdings" panose="05000000000000000000" pitchFamily="2" charset="2"/>
              <a:buChar char="Ø"/>
              <a:defRPr/>
            </a:pPr>
            <a:r>
              <a:rPr kumimoji="0" lang="en-US" sz="1800" b="0" i="0" u="none" strike="noStrike" kern="0" cap="none" spc="0" normalizeH="0" baseline="0" noProof="0" dirty="0">
                <a:ln>
                  <a:noFill/>
                </a:ln>
                <a:solidFill>
                  <a:srgbClr val="00FFFF"/>
                </a:solidFill>
                <a:effectLst/>
                <a:uLnTx/>
                <a:uFillTx/>
                <a:cs typeface="Arial" pitchFamily="34" charset="0"/>
              </a:rPr>
              <a:t>Students investigate place-based climate observations</a:t>
            </a:r>
            <a:r>
              <a:rPr lang="en-US" kern="0" dirty="0">
                <a:solidFill>
                  <a:srgbClr val="00FFFF"/>
                </a:solidFill>
                <a:cs typeface="Arial" pitchFamily="34" charset="0"/>
              </a:rPr>
              <a:t> within their culture/community</a:t>
            </a:r>
            <a:r>
              <a:rPr lang="en-US" b="1" kern="0" dirty="0">
                <a:solidFill>
                  <a:srgbClr val="CCFF99"/>
                </a:solidFill>
                <a:cs typeface="Arial" pitchFamily="34" charset="0"/>
              </a:rPr>
              <a:t> </a:t>
            </a:r>
          </a:p>
          <a:p>
            <a:pPr marL="285750" lvl="0" indent="-285750">
              <a:buFont typeface="Wingdings" panose="05000000000000000000" pitchFamily="2" charset="2"/>
              <a:buChar char="Ø"/>
              <a:defRPr/>
            </a:pPr>
            <a:endParaRPr kumimoji="0" lang="en-US" sz="1800" b="0" i="0" u="none" strike="noStrike" kern="0" cap="none" spc="0" normalizeH="0" baseline="0" noProof="0" dirty="0">
              <a:ln>
                <a:noFill/>
              </a:ln>
              <a:solidFill>
                <a:srgbClr val="00FFFF"/>
              </a:solidFill>
              <a:effectLst/>
              <a:uLnTx/>
              <a:uFillTx/>
              <a:cs typeface="Arial"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sng" strike="noStrike" kern="0" cap="none" spc="0" normalizeH="0" baseline="0" noProof="0" dirty="0">
                <a:ln>
                  <a:noFill/>
                </a:ln>
                <a:solidFill>
                  <a:srgbClr val="00FFFF"/>
                </a:solidFill>
                <a:effectLst/>
                <a:uLnTx/>
                <a:uFillTx/>
              </a:rPr>
              <a:t>Activity Guides </a:t>
            </a:r>
            <a:r>
              <a:rPr kumimoji="0" lang="en-US" sz="1800" b="0" i="0" u="none" strike="noStrike" kern="0" cap="none" spc="0" normalizeH="0" baseline="0" noProof="0" dirty="0">
                <a:ln>
                  <a:noFill/>
                </a:ln>
                <a:solidFill>
                  <a:srgbClr val="00FFFF"/>
                </a:solidFill>
                <a:effectLst/>
                <a:uLnTx/>
                <a:uFillTx/>
              </a:rPr>
              <a:t> focus investigations</a:t>
            </a:r>
            <a:endParaRPr kumimoji="0" lang="en-US" sz="1600" b="0" i="0" u="none" strike="noStrike" kern="0" cap="none" spc="0" normalizeH="0" baseline="0" noProof="0" dirty="0">
              <a:ln>
                <a:noFill/>
              </a:ln>
              <a:solidFill>
                <a:srgbClr val="00FFFF"/>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7519244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971" y="247411"/>
            <a:ext cx="8610600" cy="3352302"/>
          </a:xfrm>
        </p:spPr>
        <p:txBody>
          <a:bodyPr>
            <a:normAutofit/>
          </a:bodyPr>
          <a:lstStyle/>
          <a:p>
            <a:pPr marL="0" indent="0" algn="ctr">
              <a:buNone/>
            </a:pPr>
            <a:r>
              <a:rPr lang="en-US" sz="2800" b="1" dirty="0">
                <a:solidFill>
                  <a:srgbClr val="FFFF00"/>
                </a:solidFill>
              </a:rPr>
              <a:t>G-WOW Roots </a:t>
            </a:r>
          </a:p>
          <a:p>
            <a:pPr marL="0" indent="0" algn="ctr">
              <a:buNone/>
            </a:pPr>
            <a:endParaRPr lang="en-US" sz="1050" dirty="0">
              <a:solidFill>
                <a:schemeClr val="bg1"/>
              </a:solidFill>
            </a:endParaRPr>
          </a:p>
          <a:p>
            <a:pPr>
              <a:buFont typeface="Arial" pitchFamily="34" charset="0"/>
              <a:buChar char="•"/>
            </a:pPr>
            <a:r>
              <a:rPr lang="en-US" sz="2200" b="1" dirty="0">
                <a:solidFill>
                  <a:schemeClr val="bg1"/>
                </a:solidFill>
              </a:rPr>
              <a:t>Increasing evidence that climate change is affecting the sustainability of Lake Superior coastal resources, communities, and culture, including public safety </a:t>
            </a:r>
          </a:p>
          <a:p>
            <a:pPr>
              <a:buFont typeface="Arial" pitchFamily="34" charset="0"/>
              <a:buChar char="•"/>
            </a:pPr>
            <a:endParaRPr lang="en-US" sz="2200" b="1" dirty="0">
              <a:solidFill>
                <a:schemeClr val="bg1"/>
              </a:solidFill>
            </a:endParaRPr>
          </a:p>
          <a:p>
            <a:pPr>
              <a:buFont typeface="Arial" pitchFamily="34" charset="0"/>
              <a:buChar char="•"/>
            </a:pPr>
            <a:r>
              <a:rPr lang="en-US" sz="2200" b="1" dirty="0">
                <a:solidFill>
                  <a:schemeClr val="bg1"/>
                </a:solidFill>
              </a:rPr>
              <a:t>Concern about how climate change impacts Ojibwe treaty rights and traditional cultural practices within the Ceded Territory.  </a:t>
            </a:r>
          </a:p>
          <a:p>
            <a:pPr>
              <a:buFont typeface="Arial" pitchFamily="34" charset="0"/>
              <a:buChar char="•"/>
            </a:pPr>
            <a:endParaRPr lang="en-US" sz="2200" b="1" dirty="0">
              <a:solidFill>
                <a:schemeClr val="bg1"/>
              </a:solidFill>
            </a:endParaRPr>
          </a:p>
          <a:p>
            <a:pPr>
              <a:buFont typeface="Arial" pitchFamily="34" charset="0"/>
              <a:buChar char="•"/>
            </a:pPr>
            <a:endParaRPr lang="en-US" sz="2200" b="1" dirty="0">
              <a:solidFill>
                <a:schemeClr val="bg1"/>
              </a:solidFill>
            </a:endParaRPr>
          </a:p>
          <a:p>
            <a:pPr marL="0" indent="0">
              <a:buNone/>
            </a:pPr>
            <a:endParaRPr lang="en-US" sz="2600" b="1" dirty="0">
              <a:solidFill>
                <a:schemeClr val="bg1"/>
              </a:solidFill>
            </a:endParaRPr>
          </a:p>
          <a:p>
            <a:pPr>
              <a:buFont typeface="Arial" pitchFamily="34" charset="0"/>
              <a:buChar char="•"/>
            </a:pPr>
            <a:endParaRPr lang="en-US" sz="2400" dirty="0">
              <a:solidFill>
                <a:schemeClr val="bg1"/>
              </a:solidFill>
            </a:endParaRPr>
          </a:p>
          <a:p>
            <a:pPr>
              <a:buFont typeface="Arial" pitchFamily="34" charset="0"/>
              <a:buChar char="•"/>
            </a:pPr>
            <a:endParaRPr lang="en-US" sz="2400" dirty="0">
              <a:solidFill>
                <a:schemeClr val="bg1"/>
              </a:solidFill>
            </a:endParaRPr>
          </a:p>
          <a:p>
            <a:endParaRPr lang="en-US" sz="2400" dirty="0">
              <a:solidFill>
                <a:schemeClr val="accent5">
                  <a:lumMod val="60000"/>
                  <a:lumOff val="40000"/>
                </a:schemeClr>
              </a:solidFill>
            </a:endParaRPr>
          </a:p>
        </p:txBody>
      </p:sp>
      <p:sp>
        <p:nvSpPr>
          <p:cNvPr id="6" name="TextBox 5"/>
          <p:cNvSpPr txBox="1"/>
          <p:nvPr/>
        </p:nvSpPr>
        <p:spPr>
          <a:xfrm>
            <a:off x="685800" y="6248400"/>
            <a:ext cx="3657600" cy="369332"/>
          </a:xfrm>
          <a:prstGeom prst="rect">
            <a:avLst/>
          </a:prstGeom>
          <a:noFill/>
        </p:spPr>
        <p:txBody>
          <a:bodyPr wrap="square" rtlCol="0">
            <a:spAutoFit/>
          </a:bodyPr>
          <a:lstStyle/>
          <a:p>
            <a:r>
              <a:rPr lang="en-US" dirty="0">
                <a:solidFill>
                  <a:srgbClr val="CCFF99"/>
                </a:solidFill>
              </a:rPr>
              <a:t>Duluth flooding 2014, 2015</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0695" y="3576853"/>
            <a:ext cx="2951496" cy="2213622"/>
          </a:xfrm>
          <a:prstGeom prst="rect">
            <a:avLst/>
          </a:prstGeom>
        </p:spPr>
      </p:pic>
      <p:sp>
        <p:nvSpPr>
          <p:cNvPr id="8" name="TextBox 7"/>
          <p:cNvSpPr txBox="1"/>
          <p:nvPr/>
        </p:nvSpPr>
        <p:spPr>
          <a:xfrm>
            <a:off x="5170456" y="5895636"/>
            <a:ext cx="3446115" cy="646331"/>
          </a:xfrm>
          <a:prstGeom prst="rect">
            <a:avLst/>
          </a:prstGeom>
          <a:noFill/>
        </p:spPr>
        <p:txBody>
          <a:bodyPr wrap="square" rtlCol="0">
            <a:spAutoFit/>
          </a:bodyPr>
          <a:lstStyle/>
          <a:p>
            <a:r>
              <a:rPr lang="en-US" dirty="0">
                <a:solidFill>
                  <a:srgbClr val="CCFF99"/>
                </a:solidFill>
              </a:rPr>
              <a:t>Loss of wild rice, </a:t>
            </a:r>
            <a:r>
              <a:rPr lang="en-US" dirty="0" err="1">
                <a:solidFill>
                  <a:srgbClr val="CCFF99"/>
                </a:solidFill>
              </a:rPr>
              <a:t>Kakagon</a:t>
            </a:r>
            <a:r>
              <a:rPr lang="en-US" dirty="0">
                <a:solidFill>
                  <a:srgbClr val="CCFF99"/>
                </a:solidFill>
              </a:rPr>
              <a:t> </a:t>
            </a:r>
            <a:r>
              <a:rPr lang="en-US" dirty="0" smtClean="0">
                <a:solidFill>
                  <a:srgbClr val="CCFF99"/>
                </a:solidFill>
              </a:rPr>
              <a:t>Sloughs-Bad River Tribe</a:t>
            </a:r>
            <a:endParaRPr lang="en-US" dirty="0">
              <a:solidFill>
                <a:srgbClr val="CCFF99"/>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591" y="3785229"/>
            <a:ext cx="3442610" cy="229507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1740">
            <a:off x="468656" y="3703195"/>
            <a:ext cx="3392480" cy="2261101"/>
          </a:xfrm>
          <a:prstGeom prst="rect">
            <a:avLst/>
          </a:prstGeom>
        </p:spPr>
      </p:pic>
      <p:sp>
        <p:nvSpPr>
          <p:cNvPr id="13" name="TextBox 12"/>
          <p:cNvSpPr txBox="1"/>
          <p:nvPr/>
        </p:nvSpPr>
        <p:spPr>
          <a:xfrm>
            <a:off x="152400" y="4340651"/>
            <a:ext cx="44958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FFFF"/>
                </a:solidFill>
                <a:effectLst/>
                <a:uLnTx/>
                <a:uFillTx/>
              </a:rPr>
              <a:t>2016 NW Wisconsin Flood</a:t>
            </a:r>
          </a:p>
        </p:txBody>
      </p:sp>
    </p:spTree>
    <p:extLst>
      <p:ext uri="{BB962C8B-B14F-4D97-AF65-F5344CB8AC3E}">
        <p14:creationId xmlns:p14="http://schemas.microsoft.com/office/powerpoint/2010/main" val="264768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381000" y="1331251"/>
            <a:ext cx="8229600" cy="255454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cs typeface="Arial" pitchFamily="34" charset="0"/>
              </a:rPr>
              <a:t>Customized for each </a:t>
            </a:r>
            <a:r>
              <a:rPr kumimoji="0" lang="en-US" sz="2000" b="0" i="0" u="none" strike="noStrike" kern="0" cap="none" spc="0" normalizeH="0" baseline="0" noProof="0" dirty="0" err="1">
                <a:ln>
                  <a:noFill/>
                </a:ln>
                <a:solidFill>
                  <a:prstClr val="white"/>
                </a:solidFill>
                <a:effectLst/>
                <a:uLnTx/>
                <a:uFillTx/>
                <a:cs typeface="Arial" pitchFamily="34" charset="0"/>
              </a:rPr>
              <a:t>Ojibwe</a:t>
            </a:r>
            <a:r>
              <a:rPr kumimoji="0" lang="en-US" sz="2000" b="0" i="0" u="none" strike="noStrike" kern="0" cap="none" spc="0" normalizeH="0" baseline="0" noProof="0" dirty="0">
                <a:ln>
                  <a:noFill/>
                </a:ln>
                <a:solidFill>
                  <a:prstClr val="white"/>
                </a:solidFill>
                <a:effectLst/>
                <a:uLnTx/>
                <a:uFillTx/>
                <a:cs typeface="Arial" pitchFamily="34" charset="0"/>
              </a:rPr>
              <a:t> Lifeway unit.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cs typeface="Arial" pitchFamily="34" charset="0"/>
              </a:rPr>
              <a:t>A toolbox to investigate and evaluate scientific climate change research via interactive </a:t>
            </a:r>
            <a:r>
              <a:rPr kumimoji="0" lang="en-US" sz="2000" b="0" i="0" u="none" strike="noStrike" kern="0" cap="none" spc="0" normalizeH="0" baseline="0" noProof="0" dirty="0" smtClean="0">
                <a:ln>
                  <a:noFill/>
                </a:ln>
                <a:solidFill>
                  <a:prstClr val="white"/>
                </a:solidFill>
                <a:effectLst/>
                <a:uLnTx/>
                <a:uFillTx/>
                <a:cs typeface="Arial" pitchFamily="34" charset="0"/>
              </a:rPr>
              <a:t>maps</a:t>
            </a:r>
            <a:r>
              <a:rPr kumimoji="0" lang="en-US" sz="2000" b="0" i="0" u="none" strike="noStrike" kern="0" cap="none" spc="0" normalizeH="0" noProof="0" dirty="0" smtClean="0">
                <a:ln>
                  <a:noFill/>
                </a:ln>
                <a:solidFill>
                  <a:prstClr val="white"/>
                </a:solidFill>
                <a:effectLst/>
                <a:uLnTx/>
                <a:uFillTx/>
                <a:cs typeface="Arial" pitchFamily="34" charset="0"/>
              </a:rPr>
              <a:t> for Wisconsin, </a:t>
            </a:r>
            <a:r>
              <a:rPr kumimoji="0" lang="en-US" sz="2000" b="0" i="0" u="none" strike="noStrike" kern="0" cap="none" spc="0" normalizeH="0" noProof="0" dirty="0" smtClean="0">
                <a:ln>
                  <a:noFill/>
                </a:ln>
                <a:solidFill>
                  <a:schemeClr val="bg1"/>
                </a:solidFill>
                <a:effectLst/>
                <a:uLnTx/>
                <a:uFillTx/>
                <a:cs typeface="Arial" pitchFamily="34" charset="0"/>
              </a:rPr>
              <a:t>the </a:t>
            </a:r>
            <a:r>
              <a:rPr kumimoji="0" lang="en-US" sz="2000" b="0" i="1" u="none" strike="noStrike" kern="0" cap="none" spc="0" normalizeH="0" baseline="0" noProof="0" dirty="0" smtClean="0">
                <a:ln>
                  <a:noFill/>
                </a:ln>
                <a:solidFill>
                  <a:schemeClr val="bg1"/>
                </a:solidFill>
                <a:effectLst/>
                <a:uLnTx/>
                <a:uFillTx/>
                <a:cs typeface="Arial" pitchFamily="34" charset="0"/>
              </a:rPr>
              <a:t> </a:t>
            </a:r>
            <a:r>
              <a:rPr kumimoji="0" lang="en-US" sz="2000" b="0" i="1" u="none" strike="noStrike" kern="0" cap="none" spc="0" normalizeH="0" baseline="0" noProof="0" dirty="0" err="1">
                <a:ln>
                  <a:noFill/>
                </a:ln>
                <a:solidFill>
                  <a:schemeClr val="bg1"/>
                </a:solidFill>
                <a:effectLst/>
                <a:uLnTx/>
                <a:uFillTx/>
                <a:cs typeface="Arial" pitchFamily="34" charset="0"/>
              </a:rPr>
              <a:t>Ojibwe</a:t>
            </a:r>
            <a:r>
              <a:rPr kumimoji="0" lang="en-US" sz="2000" b="0" i="1" u="none" strike="noStrike" kern="0" cap="none" spc="0" normalizeH="0" baseline="0" noProof="0" dirty="0">
                <a:ln>
                  <a:noFill/>
                </a:ln>
                <a:solidFill>
                  <a:schemeClr val="bg1"/>
                </a:solidFill>
                <a:effectLst/>
                <a:uLnTx/>
                <a:uFillTx/>
                <a:cs typeface="Arial" pitchFamily="34" charset="0"/>
              </a:rPr>
              <a:t> Ceded Territory of Minnesota, Wisconsin, and </a:t>
            </a:r>
            <a:r>
              <a:rPr kumimoji="0" lang="en-US" sz="2000" b="0" i="1" u="none" strike="noStrike" kern="0" cap="none" spc="0" normalizeH="0" baseline="0" noProof="0" dirty="0" smtClean="0">
                <a:ln>
                  <a:noFill/>
                </a:ln>
                <a:solidFill>
                  <a:schemeClr val="bg1"/>
                </a:solidFill>
                <a:effectLst/>
                <a:uLnTx/>
                <a:uFillTx/>
                <a:cs typeface="Arial" pitchFamily="34" charset="0"/>
              </a:rPr>
              <a:t>Michigan, and links for US state climate</a:t>
            </a:r>
            <a:r>
              <a:rPr kumimoji="0" lang="en-US" sz="2000" b="0" i="1" u="none" strike="noStrike" kern="0" cap="none" spc="0" normalizeH="0" noProof="0" dirty="0" smtClean="0">
                <a:ln>
                  <a:noFill/>
                </a:ln>
                <a:solidFill>
                  <a:schemeClr val="bg1"/>
                </a:solidFill>
                <a:effectLst/>
                <a:uLnTx/>
                <a:uFillTx/>
                <a:cs typeface="Arial" pitchFamily="34" charset="0"/>
              </a:rPr>
              <a:t> mapping resources</a:t>
            </a:r>
            <a:endParaRPr kumimoji="0" lang="en-US" sz="2000" b="0" i="1" u="none" strike="noStrike" kern="0" cap="none" spc="0" normalizeH="0" baseline="0" noProof="0" dirty="0">
              <a:ln>
                <a:noFill/>
              </a:ln>
              <a:solidFill>
                <a:schemeClr val="bg1"/>
              </a:solidFill>
              <a:effectLst/>
              <a:uLnTx/>
              <a:uFillTx/>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prstClr val="white"/>
                </a:solidFill>
                <a:cs typeface="Arial" pitchFamily="34" charset="0"/>
              </a:rPr>
              <a:t>R</a:t>
            </a:r>
            <a:r>
              <a:rPr kumimoji="0" lang="en-US" sz="2000" b="0" i="0" u="none" strike="noStrike" kern="0" cap="none" spc="0" normalizeH="0" baseline="0" noProof="0" dirty="0" err="1">
                <a:ln>
                  <a:noFill/>
                </a:ln>
                <a:solidFill>
                  <a:prstClr val="white"/>
                </a:solidFill>
                <a:effectLst/>
                <a:uLnTx/>
                <a:uFillTx/>
                <a:cs typeface="Arial" pitchFamily="34" charset="0"/>
              </a:rPr>
              <a:t>esearch</a:t>
            </a:r>
            <a:r>
              <a:rPr kumimoji="0" lang="en-US" sz="2000" b="0" i="0" u="none" strike="noStrike" kern="0" cap="none" spc="0" normalizeH="0" baseline="0" noProof="0" dirty="0">
                <a:ln>
                  <a:noFill/>
                </a:ln>
                <a:solidFill>
                  <a:prstClr val="white"/>
                </a:solidFill>
                <a:effectLst/>
                <a:uLnTx/>
                <a:uFillTx/>
                <a:cs typeface="Arial" pitchFamily="34" charset="0"/>
              </a:rPr>
              <a:t> climate trends and projections &amp; evaluate impacts on the sustainability of key species.</a:t>
            </a:r>
            <a:endParaRPr kumimoji="0" lang="en-US" sz="1800" b="1" i="0" u="none" strike="noStrike" kern="0" cap="none" spc="0" normalizeH="0" baseline="0" noProof="0" dirty="0">
              <a:ln>
                <a:noFill/>
              </a:ln>
              <a:solidFill>
                <a:prstClr val="white"/>
              </a:solidFill>
              <a:effectLst/>
              <a:uLnTx/>
              <a:uFillTx/>
              <a:cs typeface="Arial"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466" y="145088"/>
            <a:ext cx="1074112" cy="10741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228600" y="672423"/>
            <a:ext cx="64770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srgbClr val="FFFF00"/>
                </a:solidFill>
                <a:effectLst/>
                <a:uLnTx/>
                <a:uFillTx/>
                <a:latin typeface="Arial" pitchFamily="34" charset="0"/>
                <a:cs typeface="Arial" pitchFamily="34" charset="0"/>
              </a:rPr>
              <a:t>Investigate the Science </a:t>
            </a:r>
            <a:endParaRPr kumimoji="0" lang="en-US" sz="2400" b="1" i="0" u="none" strike="noStrike" kern="0" cap="none" spc="0" normalizeH="0" baseline="0" noProof="0" dirty="0">
              <a:ln>
                <a:noFill/>
              </a:ln>
              <a:solidFill>
                <a:srgbClr val="FFFF00"/>
              </a:solidFill>
              <a:effectLst/>
              <a:uLnTx/>
              <a:uFillTx/>
              <a:latin typeface="Arial" pitchFamily="34" charset="0"/>
              <a:cs typeface="Arial"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7029" y="3710099"/>
            <a:ext cx="2079171" cy="2743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5308743"/>
            <a:ext cx="1422290" cy="1321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53028" y="4343399"/>
            <a:ext cx="5159830" cy="1477328"/>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srgbClr val="00FFFF"/>
                </a:solidFill>
                <a:effectLst/>
                <a:uLnTx/>
                <a:uFillTx/>
              </a:rPr>
              <a:t>“Test It” :  students test  their own climate change hypothesis through self-designed investigations. </a:t>
            </a:r>
          </a:p>
          <a:p>
            <a:pPr marR="0" lvl="0" defTabSz="914400" eaLnBrk="1" fontAlgn="auto" latinLnBrk="0" hangingPunct="1">
              <a:lnSpc>
                <a:spcPct val="100000"/>
              </a:lnSpc>
              <a:spcBef>
                <a:spcPts val="0"/>
              </a:spcBef>
              <a:spcAft>
                <a:spcPts val="0"/>
              </a:spcAft>
              <a:buClrTx/>
              <a:buSzTx/>
              <a:tabLst/>
              <a:defRPr/>
            </a:pPr>
            <a:r>
              <a:rPr lang="en-US" kern="0" dirty="0">
                <a:solidFill>
                  <a:srgbClr val="00FFFF"/>
                </a:solidFill>
              </a:rPr>
              <a:t>    </a:t>
            </a:r>
          </a:p>
          <a:p>
            <a:pPr marR="0" lvl="0" defTabSz="914400" eaLnBrk="1" fontAlgn="auto" latinLnBrk="0" hangingPunct="1">
              <a:lnSpc>
                <a:spcPct val="100000"/>
              </a:lnSpc>
              <a:spcBef>
                <a:spcPts val="0"/>
              </a:spcBef>
              <a:spcAft>
                <a:spcPts val="0"/>
              </a:spcAft>
              <a:buClrTx/>
              <a:buSzTx/>
              <a:tabLst/>
              <a:defRPr/>
            </a:pPr>
            <a:endParaRPr kumimoji="0" lang="en-US" sz="1800" b="0" i="0" u="none" strike="noStrike" kern="0" cap="none" spc="0" normalizeH="0" baseline="0" noProof="0" dirty="0">
              <a:ln>
                <a:noFill/>
              </a:ln>
              <a:solidFill>
                <a:srgbClr val="00FFFF"/>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srgbClr val="00FFFF"/>
                </a:solidFill>
                <a:effectLst/>
                <a:uLnTx/>
                <a:uFillTx/>
              </a:rPr>
              <a:t>Activity Guides focus student investigations.</a:t>
            </a:r>
          </a:p>
        </p:txBody>
      </p:sp>
    </p:spTree>
    <p:extLst>
      <p:ext uri="{BB962C8B-B14F-4D97-AF65-F5344CB8AC3E}">
        <p14:creationId xmlns:p14="http://schemas.microsoft.com/office/powerpoint/2010/main" val="29671685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767360" y="1614217"/>
            <a:ext cx="7281997" cy="2523768"/>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lang="en-US" sz="2000" kern="0" dirty="0">
                <a:solidFill>
                  <a:prstClr val="white"/>
                </a:solidFill>
                <a:cs typeface="Arial" pitchFamily="34" charset="0"/>
              </a:rPr>
              <a:t>A</a:t>
            </a:r>
            <a:r>
              <a:rPr kumimoji="0" lang="en-US" sz="2000" b="0" i="0" u="none" strike="noStrike" kern="0" cap="none" spc="0" normalizeH="0" baseline="0" noProof="0" dirty="0" err="1">
                <a:ln>
                  <a:noFill/>
                </a:ln>
                <a:solidFill>
                  <a:prstClr val="white"/>
                </a:solidFill>
                <a:effectLst/>
                <a:uLnTx/>
                <a:uFillTx/>
                <a:cs typeface="Arial" pitchFamily="34" charset="0"/>
              </a:rPr>
              <a:t>ct</a:t>
            </a:r>
            <a:r>
              <a:rPr kumimoji="0" lang="en-US" sz="2000" b="0" i="0" u="none" strike="noStrike" kern="0" cap="none" spc="0" normalizeH="0" baseline="0" noProof="0" dirty="0">
                <a:ln>
                  <a:noFill/>
                </a:ln>
                <a:solidFill>
                  <a:prstClr val="white"/>
                </a:solidFill>
                <a:effectLst/>
                <a:uLnTx/>
                <a:uFillTx/>
                <a:cs typeface="Arial" pitchFamily="34" charset="0"/>
              </a:rPr>
              <a:t> on knowledge gained </a:t>
            </a:r>
            <a:r>
              <a:rPr lang="en-US" sz="2000" kern="0" dirty="0">
                <a:solidFill>
                  <a:prstClr val="white"/>
                </a:solidFill>
                <a:cs typeface="Arial" pitchFamily="34" charset="0"/>
              </a:rPr>
              <a:t>by </a:t>
            </a:r>
            <a:r>
              <a:rPr kumimoji="0" lang="en-US" sz="2000" b="0" i="0" u="none" strike="noStrike" kern="0" cap="none" spc="0" normalizeH="0" baseline="0" noProof="0" dirty="0">
                <a:ln>
                  <a:noFill/>
                </a:ln>
                <a:solidFill>
                  <a:prstClr val="white"/>
                </a:solidFill>
                <a:effectLst/>
                <a:uLnTx/>
                <a:uFillTx/>
                <a:cs typeface="Arial" pitchFamily="34" charset="0"/>
              </a:rPr>
              <a:t>developing a service learning project to address climate change impacts.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cs typeface="Arial" pitchFamily="34" charset="0"/>
            </a:endParaRP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0" cap="none" spc="0" normalizeH="0" baseline="0" noProof="0" dirty="0">
                <a:ln>
                  <a:noFill/>
                </a:ln>
                <a:solidFill>
                  <a:prstClr val="white"/>
                </a:solidFill>
                <a:effectLst/>
                <a:uLnTx/>
                <a:uFillTx/>
                <a:cs typeface="Arial" pitchFamily="34" charset="0"/>
              </a:rPr>
              <a:t>Provides service learning project templates and ideas.</a:t>
            </a: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0" cap="none" spc="0" normalizeH="0" baseline="0" noProof="0" dirty="0">
              <a:ln>
                <a:noFill/>
              </a:ln>
              <a:solidFill>
                <a:prstClr val="white"/>
              </a:solidFill>
              <a:effectLst/>
              <a:uLnTx/>
              <a:uFillTx/>
              <a:cs typeface="Arial" pitchFamily="34" charset="0"/>
            </a:endParaRP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0" cap="none" spc="0" normalizeH="0" baseline="0" noProof="0" dirty="0">
                <a:ln>
                  <a:noFill/>
                </a:ln>
                <a:solidFill>
                  <a:prstClr val="white"/>
                </a:solidFill>
                <a:effectLst/>
                <a:uLnTx/>
                <a:uFillTx/>
                <a:cs typeface="Arial" pitchFamily="34" charset="0"/>
              </a:rPr>
              <a:t>Tools for customizing service learning projects to meet learner’s interests</a:t>
            </a:r>
            <a:r>
              <a:rPr kumimoji="0" lang="en-US" sz="2000" b="0" i="0" u="none" strike="noStrike" kern="0" cap="none" spc="0" normalizeH="0" noProof="0" dirty="0">
                <a:ln>
                  <a:noFill/>
                </a:ln>
                <a:solidFill>
                  <a:prstClr val="white"/>
                </a:solidFill>
                <a:effectLst/>
                <a:uLnTx/>
                <a:uFillTx/>
                <a:cs typeface="Arial" pitchFamily="34" charset="0"/>
              </a:rPr>
              <a:t> and learning style.</a:t>
            </a:r>
            <a:endParaRPr kumimoji="0" lang="en-US" sz="2000" b="0" i="0" u="none" strike="noStrike" kern="0" cap="none" spc="0" normalizeH="0" baseline="0" noProof="0" dirty="0">
              <a:ln>
                <a:noFill/>
              </a:ln>
              <a:solidFill>
                <a:prstClr val="white"/>
              </a:solidFill>
              <a:effectLst/>
              <a:uLnTx/>
              <a:uFillTx/>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cs typeface="Arial" pitchFamily="34" charset="0"/>
            </a:endParaRPr>
          </a:p>
        </p:txBody>
      </p:sp>
      <p:pic>
        <p:nvPicPr>
          <p:cNvPr id="16" name="Picture 5" descr="Act Le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832" y="3859183"/>
            <a:ext cx="3331352" cy="24985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2984" y="152400"/>
            <a:ext cx="1219200" cy="121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p:cNvSpPr txBox="1"/>
          <p:nvPr/>
        </p:nvSpPr>
        <p:spPr>
          <a:xfrm>
            <a:off x="464457" y="645467"/>
            <a:ext cx="311896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srgbClr val="FFFF00"/>
                </a:solidFill>
                <a:effectLst/>
                <a:uLnTx/>
                <a:uFillTx/>
                <a:latin typeface="Arial" pitchFamily="34" charset="0"/>
                <a:cs typeface="Arial" pitchFamily="34" charset="0"/>
              </a:rPr>
              <a:t>What Can We Do?</a:t>
            </a:r>
            <a:endParaRPr kumimoji="0" lang="en-US" sz="2400" b="1" i="0" u="none" strike="noStrike" kern="0" cap="none" spc="0" normalizeH="0" baseline="0" noProof="0" dirty="0">
              <a:ln>
                <a:noFill/>
              </a:ln>
              <a:solidFill>
                <a:srgbClr val="FFFF00"/>
              </a:solidFill>
              <a:effectLst/>
              <a:uLnTx/>
              <a:uFillTx/>
              <a:latin typeface="Arial" pitchFamily="34" charset="0"/>
              <a:cs typeface="Arial" pitchFamily="34" charset="0"/>
            </a:endParaRPr>
          </a:p>
        </p:txBody>
      </p:sp>
      <p:sp>
        <p:nvSpPr>
          <p:cNvPr id="3" name="TextBox 2"/>
          <p:cNvSpPr txBox="1"/>
          <p:nvPr/>
        </p:nvSpPr>
        <p:spPr>
          <a:xfrm>
            <a:off x="747766" y="4616600"/>
            <a:ext cx="47244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FFFF"/>
                </a:solidFill>
                <a:effectLst/>
                <a:uLnTx/>
                <a:uFillTx/>
              </a:rPr>
              <a:t>Provides ready-made project templates such as </a:t>
            </a:r>
            <a:r>
              <a:rPr kumimoji="0" lang="en-US" i="0" u="none" strike="noStrike" kern="0" cap="none" spc="0" normalizeH="0" baseline="0" noProof="0" dirty="0">
                <a:ln>
                  <a:noFill/>
                </a:ln>
                <a:solidFill>
                  <a:srgbClr val="CCFF99"/>
                </a:solidFill>
                <a:effectLst/>
                <a:uLnTx/>
                <a:uFillTx/>
              </a:rPr>
              <a:t>Project</a:t>
            </a:r>
            <a:r>
              <a:rPr kumimoji="0" lang="en-US" i="0" u="none" strike="noStrike" kern="0" cap="none" spc="0" normalizeH="0" noProof="0" dirty="0">
                <a:ln>
                  <a:noFill/>
                </a:ln>
                <a:solidFill>
                  <a:srgbClr val="CCFF99"/>
                </a:solidFill>
                <a:effectLst/>
                <a:uLnTx/>
                <a:uFillTx/>
              </a:rPr>
              <a:t> Budburst,</a:t>
            </a:r>
            <a:r>
              <a:rPr kumimoji="0" lang="en-US" i="0" u="none" strike="noStrike" kern="0" cap="none" spc="0" normalizeH="0" baseline="0" noProof="0" dirty="0">
                <a:ln>
                  <a:noFill/>
                </a:ln>
                <a:solidFill>
                  <a:srgbClr val="00FFFF"/>
                </a:solidFill>
                <a:effectLst/>
                <a:uLnTx/>
                <a:uFillTx/>
              </a:rPr>
              <a:t> </a:t>
            </a:r>
            <a:r>
              <a:rPr kumimoji="0" lang="en-US" b="0" i="0" u="none" strike="noStrike" kern="0" cap="none" spc="0" normalizeH="0" baseline="0" noProof="0" dirty="0">
                <a:ln>
                  <a:noFill/>
                </a:ln>
                <a:solidFill>
                  <a:srgbClr val="00FFFF"/>
                </a:solidFill>
                <a:effectLst/>
                <a:uLnTx/>
                <a:uFillTx/>
              </a:rPr>
              <a:t>climate phenology wheels, climate collages provide fun, service learning options.</a:t>
            </a:r>
          </a:p>
        </p:txBody>
      </p:sp>
    </p:spTree>
    <p:extLst>
      <p:ext uri="{BB962C8B-B14F-4D97-AF65-F5344CB8AC3E}">
        <p14:creationId xmlns:p14="http://schemas.microsoft.com/office/powerpoint/2010/main" val="38398066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495300" y="1526304"/>
            <a:ext cx="5715000" cy="36625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chemeClr val="accent5">
                  <a:lumMod val="40000"/>
                  <a:lumOff val="60000"/>
                </a:schemeClr>
              </a:solidFill>
              <a:effectLst/>
              <a:uLnTx/>
              <a:uFillTx/>
              <a:latin typeface="Arial" pitchFamily="34" charset="0"/>
              <a:cs typeface="Arial" pitchFamily="34" charset="0"/>
            </a:endParaRP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0" cap="none" spc="0" normalizeH="0" baseline="0" noProof="0" dirty="0">
                <a:ln>
                  <a:noFill/>
                </a:ln>
                <a:solidFill>
                  <a:schemeClr val="bg1"/>
                </a:solidFill>
                <a:effectLst/>
                <a:uLnTx/>
                <a:uFillTx/>
                <a:cs typeface="Arial" pitchFamily="34" charset="0"/>
              </a:rPr>
              <a:t>Post &amp; share results of service learning projects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cs typeface="Arial" pitchFamily="34" charset="0"/>
              </a:rPr>
              <a:t>    </a:t>
            </a:r>
            <a:r>
              <a:rPr lang="en-US" sz="2000" kern="0" dirty="0">
                <a:solidFill>
                  <a:schemeClr val="bg1"/>
                </a:solidFill>
                <a:cs typeface="Arial" pitchFamily="34" charset="0"/>
              </a:rPr>
              <a:t>See </a:t>
            </a:r>
            <a:r>
              <a:rPr kumimoji="0" lang="en-US" sz="2000" b="0" i="0" u="none" strike="noStrike" kern="0" cap="none" spc="0" normalizeH="0" baseline="0" noProof="0" dirty="0">
                <a:ln>
                  <a:noFill/>
                </a:ln>
                <a:solidFill>
                  <a:schemeClr val="bg1"/>
                </a:solidFill>
                <a:effectLst/>
                <a:uLnTx/>
                <a:uFillTx/>
                <a:cs typeface="Arial" pitchFamily="34" charset="0"/>
              </a:rPr>
              <a:t>projects from other participants.</a:t>
            </a:r>
            <a:r>
              <a:rPr kumimoji="0" lang="en-US" sz="2000" b="0" i="0" u="none" strike="noStrike" kern="0" cap="none" spc="0" normalizeH="0" noProof="0" dirty="0">
                <a:ln>
                  <a:noFill/>
                </a:ln>
                <a:solidFill>
                  <a:schemeClr val="bg1"/>
                </a:solidFill>
                <a:effectLst/>
                <a:uLnTx/>
                <a:uFillTx/>
                <a:cs typeface="Arial" pitchFamily="34" charset="0"/>
              </a:rPr>
              <a:t> </a:t>
            </a:r>
            <a:endParaRPr kumimoji="0" lang="en-US" sz="2000" b="0" i="0" u="none" strike="noStrike" kern="0" cap="none" spc="0" normalizeH="0" baseline="0" noProof="0" dirty="0">
              <a:ln>
                <a:noFill/>
              </a:ln>
              <a:solidFill>
                <a:schemeClr val="bg1"/>
              </a:solidFill>
              <a:effectLst/>
              <a:uLnTx/>
              <a:uFillTx/>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cs typeface="Arial" pitchFamily="34" charset="0"/>
            </a:endParaRP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0" cap="none" spc="0" normalizeH="0" baseline="0" noProof="0" dirty="0">
                <a:ln>
                  <a:noFill/>
                </a:ln>
                <a:solidFill>
                  <a:schemeClr val="bg1"/>
                </a:solidFill>
                <a:effectLst/>
                <a:uLnTx/>
                <a:uFillTx/>
                <a:cs typeface="Arial" pitchFamily="34" charset="0"/>
              </a:rPr>
              <a:t>Projects are searchable</a:t>
            </a:r>
            <a:r>
              <a:rPr kumimoji="0" lang="en-US" sz="2000" b="0" i="0" u="none" strike="noStrike" kern="0" cap="none" spc="0" normalizeH="0" noProof="0" dirty="0">
                <a:ln>
                  <a:noFill/>
                </a:ln>
                <a:solidFill>
                  <a:schemeClr val="bg1"/>
                </a:solidFill>
                <a:effectLst/>
                <a:uLnTx/>
                <a:uFillTx/>
                <a:cs typeface="Arial" pitchFamily="34" charset="0"/>
              </a:rPr>
              <a:t> </a:t>
            </a:r>
            <a:r>
              <a:rPr kumimoji="0" lang="en-US" sz="2000" b="0" i="0" u="none" strike="noStrike" kern="0" cap="none" spc="0" normalizeH="0" baseline="0" noProof="0" dirty="0">
                <a:ln>
                  <a:noFill/>
                </a:ln>
                <a:solidFill>
                  <a:schemeClr val="bg1"/>
                </a:solidFill>
                <a:effectLst/>
                <a:uLnTx/>
                <a:uFillTx/>
                <a:cs typeface="Arial" pitchFamily="34" charset="0"/>
              </a:rPr>
              <a:t>by location and type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cs typeface="Arial" pitchFamily="34" charset="0"/>
            </a:endParaRP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0" cap="none" spc="0" normalizeH="0" baseline="0" noProof="0" dirty="0">
                <a:ln>
                  <a:noFill/>
                </a:ln>
                <a:solidFill>
                  <a:schemeClr val="bg1"/>
                </a:solidFill>
                <a:effectLst/>
                <a:uLnTx/>
                <a:uFillTx/>
                <a:cs typeface="Arial" pitchFamily="34" charset="0"/>
              </a:rPr>
              <a:t>Variety of project uploads possible:  pdfs, images, YouTube &amp; web</a:t>
            </a:r>
            <a:r>
              <a:rPr kumimoji="0" lang="en-US" sz="2000" b="0" i="0" u="none" strike="noStrike" kern="0" cap="none" spc="0" normalizeH="0" noProof="0" dirty="0">
                <a:ln>
                  <a:noFill/>
                </a:ln>
                <a:solidFill>
                  <a:schemeClr val="bg1"/>
                </a:solidFill>
                <a:effectLst/>
                <a:uLnTx/>
                <a:uFillTx/>
                <a:cs typeface="Arial" pitchFamily="34" charset="0"/>
              </a:rPr>
              <a:t> </a:t>
            </a:r>
            <a:r>
              <a:rPr kumimoji="0" lang="en-US" sz="2000" b="0" i="0" u="none" strike="noStrike" kern="0" cap="none" spc="0" normalizeH="0" baseline="0" noProof="0" dirty="0">
                <a:ln>
                  <a:noFill/>
                </a:ln>
                <a:solidFill>
                  <a:schemeClr val="bg1"/>
                </a:solidFill>
                <a:effectLst/>
                <a:uLnTx/>
                <a:uFillTx/>
                <a:cs typeface="Arial" pitchFamily="34" charset="0"/>
              </a:rPr>
              <a:t>links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cs typeface="Arial" pitchFamily="34" charset="0"/>
            </a:endParaRP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0" cap="none" spc="0" normalizeH="0" baseline="0" noProof="0" dirty="0">
                <a:ln>
                  <a:noFill/>
                </a:ln>
                <a:solidFill>
                  <a:schemeClr val="bg1"/>
                </a:solidFill>
                <a:effectLst/>
                <a:uLnTx/>
                <a:uFillTx/>
                <a:cs typeface="Arial" pitchFamily="34" charset="0"/>
              </a:rPr>
              <a:t>After posting</a:t>
            </a:r>
            <a:r>
              <a:rPr kumimoji="0" lang="en-US" sz="2000" b="0" i="0" u="none" strike="noStrike" kern="0" cap="none" spc="0" normalizeH="0" noProof="0" dirty="0">
                <a:ln>
                  <a:noFill/>
                </a:ln>
                <a:solidFill>
                  <a:schemeClr val="bg1"/>
                </a:solidFill>
                <a:effectLst/>
                <a:uLnTx/>
                <a:uFillTx/>
                <a:cs typeface="Arial" pitchFamily="34" charset="0"/>
              </a:rPr>
              <a:t> </a:t>
            </a:r>
            <a:r>
              <a:rPr kumimoji="0" lang="en-US" sz="2000" b="0" i="0" u="none" strike="noStrike" kern="0" cap="none" spc="0" normalizeH="0" baseline="0" noProof="0" dirty="0">
                <a:ln>
                  <a:noFill/>
                </a:ln>
                <a:solidFill>
                  <a:schemeClr val="bg1"/>
                </a:solidFill>
                <a:effectLst/>
                <a:uLnTx/>
                <a:uFillTx/>
                <a:cs typeface="Arial" pitchFamily="34" charset="0"/>
              </a:rPr>
              <a:t>use simple tool to evaluate project impacts</a:t>
            </a: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1600" b="1" i="0" u="none" strike="noStrike" kern="0" cap="none" spc="0" normalizeH="0" baseline="0" noProof="0" dirty="0">
              <a:ln>
                <a:noFill/>
              </a:ln>
              <a:solidFill>
                <a:srgbClr val="FFFF00"/>
              </a:solidFill>
              <a:effectLst/>
              <a:uLnTx/>
              <a:uFillTx/>
              <a:latin typeface="Arial" pitchFamily="34" charset="0"/>
              <a:cs typeface="Arial" pitchFamily="34" charset="0"/>
            </a:endParaRPr>
          </a:p>
        </p:txBody>
      </p:sp>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817" y="2209800"/>
            <a:ext cx="2183837" cy="29068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8736" y="175273"/>
            <a:ext cx="1353192" cy="13531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p:cNvSpPr txBox="1"/>
          <p:nvPr/>
        </p:nvSpPr>
        <p:spPr>
          <a:xfrm>
            <a:off x="533400" y="685800"/>
            <a:ext cx="28194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srgbClr val="FFFF00"/>
                </a:solidFill>
                <a:effectLst/>
                <a:uLnTx/>
                <a:uFillTx/>
                <a:latin typeface="Arial" pitchFamily="34" charset="0"/>
                <a:cs typeface="Arial" pitchFamily="34" charset="0"/>
              </a:rPr>
              <a:t>Talking Circle </a:t>
            </a:r>
            <a:endParaRPr kumimoji="0" lang="en-US" sz="2400" b="0" i="0" u="none" strike="noStrike" kern="0" cap="none" spc="0" normalizeH="0" baseline="0" noProof="0" dirty="0">
              <a:ln>
                <a:noFill/>
              </a:ln>
              <a:solidFill>
                <a:srgbClr val="FFFF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7601881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539" b="13889"/>
          <a:stretch/>
        </p:blipFill>
        <p:spPr>
          <a:xfrm>
            <a:off x="1999673" y="762000"/>
            <a:ext cx="5560289" cy="3276600"/>
          </a:xfrm>
          <a:prstGeom prst="rect">
            <a:avLst/>
          </a:prstGeom>
          <a:ln>
            <a:noFill/>
          </a:ln>
          <a:effectLst>
            <a:softEdge rad="112500"/>
          </a:effectLst>
        </p:spPr>
      </p:pic>
      <p:sp>
        <p:nvSpPr>
          <p:cNvPr id="3" name="TextBox 2"/>
          <p:cNvSpPr txBox="1"/>
          <p:nvPr/>
        </p:nvSpPr>
        <p:spPr>
          <a:xfrm>
            <a:off x="1160318" y="4495800"/>
            <a:ext cx="7239000" cy="2000548"/>
          </a:xfrm>
          <a:prstGeom prst="rect">
            <a:avLst/>
          </a:prstGeom>
          <a:noFill/>
        </p:spPr>
        <p:txBody>
          <a:bodyPr wrap="square" rtlCol="0">
            <a:spAutoFit/>
          </a:bodyPr>
          <a:lstStyle/>
          <a:p>
            <a:pPr algn="ctr"/>
            <a:r>
              <a:rPr lang="en-US" sz="2400" dirty="0">
                <a:solidFill>
                  <a:srgbClr val="FFFF00"/>
                </a:solidFill>
              </a:rPr>
              <a:t>We invite you to use the G-WOW model to increase climate change literacy based on the </a:t>
            </a:r>
          </a:p>
          <a:p>
            <a:pPr algn="ctr"/>
            <a:r>
              <a:rPr lang="en-US" sz="2400" dirty="0">
                <a:solidFill>
                  <a:srgbClr val="FFFF00"/>
                </a:solidFill>
              </a:rPr>
              <a:t>unique lifeways of your culture.</a:t>
            </a:r>
          </a:p>
          <a:p>
            <a:pPr algn="ctr"/>
            <a:endParaRPr lang="en-US" sz="2400" dirty="0">
              <a:solidFill>
                <a:srgbClr val="FF9900"/>
              </a:solidFill>
            </a:endParaRPr>
          </a:p>
          <a:p>
            <a:pPr algn="ctr"/>
            <a:r>
              <a:rPr lang="en-US" sz="2800" dirty="0">
                <a:solidFill>
                  <a:srgbClr val="FF9900"/>
                </a:solidFill>
                <a:hlinkClick r:id="rId5"/>
              </a:rPr>
              <a:t>www.g-wow.org</a:t>
            </a:r>
            <a:r>
              <a:rPr lang="en-US" sz="2800" dirty="0">
                <a:solidFill>
                  <a:srgbClr val="FF9900"/>
                </a:solidFill>
              </a:rPr>
              <a:t> </a:t>
            </a:r>
          </a:p>
        </p:txBody>
      </p:sp>
    </p:spTree>
    <p:extLst>
      <p:ext uri="{BB962C8B-B14F-4D97-AF65-F5344CB8AC3E}">
        <p14:creationId xmlns:p14="http://schemas.microsoft.com/office/powerpoint/2010/main" val="40627550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543300" y="3124200"/>
            <a:ext cx="2438400" cy="1077218"/>
          </a:xfrm>
          <a:prstGeom prst="rect">
            <a:avLst/>
          </a:prstGeom>
          <a:noFill/>
        </p:spPr>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latin typeface="Papyrus" pitchFamily="66" charset="0"/>
              </a:rPr>
              <a:t>Miigwech ! (Thank you)</a:t>
            </a:r>
          </a:p>
        </p:txBody>
      </p:sp>
      <p:sp>
        <p:nvSpPr>
          <p:cNvPr id="7" name="TextBox 6"/>
          <p:cNvSpPr txBox="1"/>
          <p:nvPr/>
        </p:nvSpPr>
        <p:spPr>
          <a:xfrm>
            <a:off x="1689100" y="4343400"/>
            <a:ext cx="6324600" cy="2215991"/>
          </a:xfrm>
          <a:prstGeom prst="rect">
            <a:avLst/>
          </a:prstGeom>
          <a:noFill/>
        </p:spPr>
        <p:txBody>
          <a:bodyPr wrap="square" rtlCol="0">
            <a:spAutoFit/>
          </a:bodyPr>
          <a:lstStyle/>
          <a:p>
            <a:pPr algn="ctr"/>
            <a:r>
              <a:rPr lang="en-US" sz="2000" b="1" dirty="0">
                <a:solidFill>
                  <a:schemeClr val="bg1"/>
                </a:solidFill>
              </a:rPr>
              <a:t>For more information, please contact</a:t>
            </a:r>
          </a:p>
          <a:p>
            <a:pPr algn="ctr"/>
            <a:r>
              <a:rPr lang="en-US" sz="2000" b="1" dirty="0">
                <a:solidFill>
                  <a:schemeClr val="bg1"/>
                </a:solidFill>
              </a:rPr>
              <a:t>Cathy Techtmann-Environmental Outreach State Specialist</a:t>
            </a:r>
          </a:p>
          <a:p>
            <a:pPr algn="ctr"/>
            <a:r>
              <a:rPr lang="en-US" sz="2000" b="1" dirty="0">
                <a:solidFill>
                  <a:schemeClr val="bg1"/>
                </a:solidFill>
              </a:rPr>
              <a:t>University of Wisconsin-Extension</a:t>
            </a:r>
          </a:p>
          <a:p>
            <a:pPr algn="ctr"/>
            <a:r>
              <a:rPr lang="en-US" sz="2000" b="1" dirty="0">
                <a:solidFill>
                  <a:schemeClr val="bg1"/>
                </a:solidFill>
              </a:rPr>
              <a:t>715.561.2695</a:t>
            </a:r>
          </a:p>
          <a:p>
            <a:pPr algn="ctr"/>
            <a:r>
              <a:rPr lang="en-US" sz="2000" b="1" dirty="0">
                <a:solidFill>
                  <a:schemeClr val="bg1"/>
                </a:solidFill>
                <a:hlinkClick r:id="rId2"/>
              </a:rPr>
              <a:t>catherine.techtmann@ces.uwex.edu</a:t>
            </a:r>
            <a:endParaRPr lang="en-US" sz="2000" b="1" dirty="0">
              <a:solidFill>
                <a:schemeClr val="bg1"/>
              </a:solidFill>
            </a:endParaRPr>
          </a:p>
          <a:p>
            <a:pPr algn="ctr"/>
            <a:r>
              <a:rPr lang="en-US" sz="2000" b="1" dirty="0">
                <a:solidFill>
                  <a:schemeClr val="bg1"/>
                </a:solidFill>
                <a:hlinkClick r:id="rId3"/>
              </a:rPr>
              <a:t>http://fyi.uwex.edu/nglvc/</a:t>
            </a:r>
            <a:r>
              <a:rPr lang="en-US" sz="2000" b="1" dirty="0">
                <a:solidFill>
                  <a:schemeClr val="bg1"/>
                </a:solidFill>
              </a:rPr>
              <a:t> </a:t>
            </a:r>
          </a:p>
          <a:p>
            <a:pPr algn="ctr"/>
            <a:endParaRPr lang="en-US" dirty="0">
              <a:solidFill>
                <a:schemeClr val="bg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4143" y="609600"/>
            <a:ext cx="2209800" cy="2209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339024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20699218">
            <a:off x="794816" y="2163119"/>
            <a:ext cx="2598270" cy="1919472"/>
          </a:xfrm>
          <a:prstGeom prst="rect">
            <a:avLst/>
          </a:prstGeom>
        </p:spPr>
      </p:pic>
      <p:pic>
        <p:nvPicPr>
          <p:cNvPr id="6" name="Picture 5"/>
          <p:cNvPicPr>
            <a:picLocks noChangeAspect="1"/>
          </p:cNvPicPr>
          <p:nvPr/>
        </p:nvPicPr>
        <p:blipFill>
          <a:blip r:embed="rId3"/>
          <a:stretch>
            <a:fillRect/>
          </a:stretch>
        </p:blipFill>
        <p:spPr>
          <a:xfrm rot="20802878">
            <a:off x="5864302" y="2120193"/>
            <a:ext cx="2743200" cy="1977431"/>
          </a:xfrm>
          <a:prstGeom prst="rect">
            <a:avLst/>
          </a:prstGeom>
        </p:spPr>
      </p:pic>
      <p:pic>
        <p:nvPicPr>
          <p:cNvPr id="7" name="Picture 6"/>
          <p:cNvPicPr>
            <a:picLocks noChangeAspect="1"/>
          </p:cNvPicPr>
          <p:nvPr/>
        </p:nvPicPr>
        <p:blipFill>
          <a:blip r:embed="rId4"/>
          <a:stretch>
            <a:fillRect/>
          </a:stretch>
        </p:blipFill>
        <p:spPr>
          <a:xfrm rot="1431716">
            <a:off x="3022836" y="3735013"/>
            <a:ext cx="3557011" cy="2510831"/>
          </a:xfrm>
          <a:prstGeom prst="rect">
            <a:avLst/>
          </a:prstGeom>
        </p:spPr>
      </p:pic>
      <p:sp>
        <p:nvSpPr>
          <p:cNvPr id="9" name="TextBox 8"/>
          <p:cNvSpPr txBox="1"/>
          <p:nvPr/>
        </p:nvSpPr>
        <p:spPr>
          <a:xfrm>
            <a:off x="590550" y="304800"/>
            <a:ext cx="8001000" cy="1200329"/>
          </a:xfrm>
          <a:prstGeom prst="rect">
            <a:avLst/>
          </a:prstGeom>
          <a:noFill/>
        </p:spPr>
        <p:txBody>
          <a:bodyPr wrap="square" rtlCol="0">
            <a:spAutoFit/>
          </a:bodyPr>
          <a:lstStyle/>
          <a:p>
            <a:pPr lvl="0" algn="ctr">
              <a:spcBef>
                <a:spcPts val="700"/>
              </a:spcBef>
              <a:buClr>
                <a:srgbClr val="DD8047"/>
              </a:buClr>
              <a:buSzPct val="60000"/>
            </a:pPr>
            <a:r>
              <a:rPr lang="en-US" sz="2200" b="1" dirty="0">
                <a:solidFill>
                  <a:prstClr val="white"/>
                </a:solidFill>
              </a:rPr>
              <a:t>“</a:t>
            </a:r>
            <a:r>
              <a:rPr lang="en-US" sz="2400" b="1" dirty="0">
                <a:solidFill>
                  <a:prstClr val="white"/>
                </a:solidFill>
              </a:rPr>
              <a:t>Traditional” climate literacy models based on                 “tech transfer” of scientific information were not resonating with audiences.</a:t>
            </a:r>
          </a:p>
        </p:txBody>
      </p:sp>
    </p:spTree>
    <p:extLst>
      <p:ext uri="{BB962C8B-B14F-4D97-AF65-F5344CB8AC3E}">
        <p14:creationId xmlns:p14="http://schemas.microsoft.com/office/powerpoint/2010/main" val="1340412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32546" y="685800"/>
            <a:ext cx="4419600" cy="645171"/>
          </a:xfrm>
        </p:spPr>
        <p:txBody>
          <a:bodyPr>
            <a:normAutofit fontScale="90000"/>
          </a:bodyPr>
          <a:lstStyle/>
          <a:p>
            <a:r>
              <a:rPr lang="en-US" sz="2400" dirty="0"/>
              <a:t/>
            </a:r>
            <a:br>
              <a:rPr lang="en-US" sz="2400" dirty="0"/>
            </a:br>
            <a:r>
              <a:rPr lang="en-US" sz="3100" b="1" dirty="0">
                <a:solidFill>
                  <a:srgbClr val="FFFF00"/>
                </a:solidFill>
              </a:rPr>
              <a:t>Our Goal through G-WOW</a:t>
            </a:r>
          </a:p>
        </p:txBody>
      </p:sp>
      <p:sp>
        <p:nvSpPr>
          <p:cNvPr id="11" name="TextBox 10"/>
          <p:cNvSpPr txBox="1"/>
          <p:nvPr/>
        </p:nvSpPr>
        <p:spPr>
          <a:xfrm>
            <a:off x="457200" y="2438400"/>
            <a:ext cx="8098299"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smtClean="0">
                <a:solidFill>
                  <a:schemeClr val="bg1"/>
                </a:solidFill>
              </a:rPr>
              <a:t>Increase learner’s awareness of climate change </a:t>
            </a:r>
            <a:endParaRPr kumimoji="0" lang="en-US" sz="2400" b="1" i="0" u="none" strike="noStrike" kern="0" cap="none" spc="0" normalizeH="0" baseline="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noProof="0" dirty="0">
                <a:solidFill>
                  <a:schemeClr val="bg1"/>
                </a:solidFill>
              </a:rPr>
              <a:t> by engaging them in </a:t>
            </a:r>
            <a:r>
              <a:rPr kumimoji="0" lang="en-US" sz="2400" b="1" i="0" u="none" strike="noStrike" kern="0" cap="none" spc="0" normalizeH="0" baseline="0" noProof="0" dirty="0">
                <a:ln>
                  <a:noFill/>
                </a:ln>
                <a:solidFill>
                  <a:schemeClr val="bg1"/>
                </a:solidFill>
                <a:effectLst/>
                <a:uLnTx/>
                <a:uFillTx/>
              </a:rPr>
              <a:t>investigating how climate change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chemeClr val="bg1"/>
                </a:solidFill>
              </a:rPr>
              <a:t>affects what they value in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strike="noStrike" kern="0" cap="none" spc="0" normalizeH="0" baseline="0" noProof="0" dirty="0">
                <a:ln>
                  <a:noFill/>
                </a:ln>
                <a:solidFill>
                  <a:schemeClr val="bg1"/>
                </a:solidFill>
                <a:effectLst/>
                <a:uLnTx/>
                <a:uFillTx/>
              </a:rPr>
              <a:t>their culture, economy, </a:t>
            </a:r>
            <a:r>
              <a:rPr kumimoji="0" lang="en-US" sz="2400" b="1" i="0" u="none" strike="noStrike" kern="0" cap="none" spc="0" normalizeH="0" baseline="0" noProof="0" dirty="0">
                <a:ln>
                  <a:noFill/>
                </a:ln>
                <a:solidFill>
                  <a:schemeClr val="bg1"/>
                </a:solidFill>
                <a:effectLst/>
                <a:uLnTx/>
                <a:uFillTx/>
              </a:rPr>
              <a:t>and community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105" y="240681"/>
            <a:ext cx="1206941" cy="12069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705345" y="4572000"/>
            <a:ext cx="8229601" cy="1200329"/>
          </a:xfrm>
          <a:prstGeom prst="rect">
            <a:avLst/>
          </a:prstGeom>
          <a:noFill/>
        </p:spPr>
        <p:txBody>
          <a:bodyPr wrap="square" rtlCol="0">
            <a:spAutoFit/>
          </a:bodyPr>
          <a:lstStyle/>
          <a:p>
            <a:pPr algn="ctr"/>
            <a:r>
              <a:rPr lang="en-US" sz="2400" b="1" dirty="0">
                <a:solidFill>
                  <a:schemeClr val="bg1"/>
                </a:solidFill>
              </a:rPr>
              <a:t>Provoke </a:t>
            </a:r>
            <a:r>
              <a:rPr lang="en-US" sz="2400" b="1" kern="0" dirty="0">
                <a:solidFill>
                  <a:prstClr val="white"/>
                </a:solidFill>
              </a:rPr>
              <a:t>action to address climate change through </a:t>
            </a:r>
          </a:p>
          <a:p>
            <a:pPr algn="ctr"/>
            <a:r>
              <a:rPr lang="en-US" sz="2400" b="1" kern="0" dirty="0">
                <a:solidFill>
                  <a:prstClr val="white"/>
                </a:solidFill>
              </a:rPr>
              <a:t>mitigation and/or adaptation  </a:t>
            </a:r>
          </a:p>
          <a:p>
            <a:pPr algn="ctr"/>
            <a:endParaRPr lang="en-US" sz="2400" b="1" dirty="0">
              <a:solidFill>
                <a:schemeClr val="bg1"/>
              </a:solidFill>
            </a:endParaRPr>
          </a:p>
        </p:txBody>
      </p:sp>
    </p:spTree>
    <p:extLst>
      <p:ext uri="{BB962C8B-B14F-4D97-AF65-F5344CB8AC3E}">
        <p14:creationId xmlns:p14="http://schemas.microsoft.com/office/powerpoint/2010/main" val="864308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666849" y="1294092"/>
            <a:ext cx="7848600" cy="1569660"/>
          </a:xfrm>
          <a:prstGeom prst="rect">
            <a:avLst/>
          </a:prstGeom>
          <a:noFill/>
          <a:ln>
            <a:solidFill>
              <a:schemeClr val="accent1"/>
            </a:solidFill>
          </a:ln>
        </p:spPr>
        <p:txBody>
          <a:bodyPr wrap="square" rtlCol="0">
            <a:spAutoFit/>
          </a:bodyPr>
          <a:lstStyle/>
          <a:p>
            <a:pPr algn="ctr"/>
            <a:r>
              <a:rPr lang="en-US" sz="2000" b="1" dirty="0">
                <a:solidFill>
                  <a:schemeClr val="bg1"/>
                </a:solidFill>
              </a:rPr>
              <a:t>“…l</a:t>
            </a:r>
            <a:r>
              <a:rPr lang="en-US" sz="2000" b="1" u="sng" dirty="0">
                <a:solidFill>
                  <a:schemeClr val="bg1"/>
                </a:solidFill>
              </a:rPr>
              <a:t>ocal, place-based evidence of climate change</a:t>
            </a:r>
            <a:r>
              <a:rPr lang="en-US" sz="2000" b="1" dirty="0">
                <a:solidFill>
                  <a:schemeClr val="bg1"/>
                </a:solidFill>
              </a:rPr>
              <a:t> gained through experiential learning is as, or more effective than, simply studying analytical climate change data to increasing climate change literacy.” </a:t>
            </a:r>
          </a:p>
          <a:p>
            <a:endParaRPr lang="en-US" b="1" i="1" dirty="0">
              <a:solidFill>
                <a:schemeClr val="bg1"/>
              </a:solidFill>
            </a:endParaRPr>
          </a:p>
          <a:p>
            <a:pPr algn="ctr"/>
            <a:r>
              <a:rPr lang="en-US" b="1" i="1" dirty="0">
                <a:solidFill>
                  <a:srgbClr val="FFC000"/>
                </a:solidFill>
              </a:rPr>
              <a:t>“The Psychology of Climate Change Communication”,  Columbia University 2009</a:t>
            </a:r>
            <a:endParaRPr lang="en-US" b="1" dirty="0">
              <a:solidFill>
                <a:srgbClr val="FFC000"/>
              </a:solidFill>
            </a:endParaRPr>
          </a:p>
        </p:txBody>
      </p:sp>
      <p:pic>
        <p:nvPicPr>
          <p:cNvPr id="7" name="Picture 2" descr="http://www.chrismadden.co.uk/images/cartoons/bury-head-sand-global-warming-carto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6212">
            <a:off x="3269797" y="3309533"/>
            <a:ext cx="2642705" cy="33820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sp>
        <p:nvSpPr>
          <p:cNvPr id="21" name="TextBox 20"/>
          <p:cNvSpPr txBox="1"/>
          <p:nvPr/>
        </p:nvSpPr>
        <p:spPr>
          <a:xfrm>
            <a:off x="2149917" y="414703"/>
            <a:ext cx="5075522" cy="461665"/>
          </a:xfrm>
          <a:prstGeom prst="rect">
            <a:avLst/>
          </a:prstGeom>
          <a:noFill/>
        </p:spPr>
        <p:txBody>
          <a:bodyPr wrap="square" rtlCol="0">
            <a:spAutoFit/>
          </a:bodyPr>
          <a:lstStyle/>
          <a:p>
            <a:r>
              <a:rPr lang="en-US" sz="2400" b="1" dirty="0">
                <a:solidFill>
                  <a:srgbClr val="FFFF00"/>
                </a:solidFill>
              </a:rPr>
              <a:t>Research Basis for the G-WOW Model</a:t>
            </a:r>
          </a:p>
        </p:txBody>
      </p:sp>
    </p:spTree>
    <p:extLst>
      <p:ext uri="{BB962C8B-B14F-4D97-AF65-F5344CB8AC3E}">
        <p14:creationId xmlns:p14="http://schemas.microsoft.com/office/powerpoint/2010/main" val="1694490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62000" y="609600"/>
            <a:ext cx="7848600" cy="5324535"/>
          </a:xfrm>
          <a:prstGeom prst="rect">
            <a:avLst/>
          </a:prstGeom>
          <a:noFill/>
        </p:spPr>
        <p:txBody>
          <a:bodyPr wrap="square" rtlCol="0">
            <a:spAutoFit/>
          </a:bodyPr>
          <a:lstStyle/>
          <a:p>
            <a:pPr lvl="0" algn="ctr"/>
            <a:r>
              <a:rPr lang="en-US" sz="2800" b="1" dirty="0">
                <a:solidFill>
                  <a:srgbClr val="FFFF00"/>
                </a:solidFill>
              </a:rPr>
              <a:t>How does the G-WOW Model </a:t>
            </a:r>
            <a:r>
              <a:rPr lang="en-US" sz="2800" b="1" dirty="0" smtClean="0">
                <a:solidFill>
                  <a:srgbClr val="FFFF00"/>
                </a:solidFill>
              </a:rPr>
              <a:t>increase </a:t>
            </a:r>
          </a:p>
          <a:p>
            <a:pPr lvl="0" algn="ctr"/>
            <a:r>
              <a:rPr lang="en-US" sz="2800" b="1" dirty="0" smtClean="0">
                <a:solidFill>
                  <a:srgbClr val="FFFF00"/>
                </a:solidFill>
              </a:rPr>
              <a:t>climate awareness</a:t>
            </a:r>
            <a:r>
              <a:rPr lang="en-US" sz="2800" b="1" dirty="0" smtClean="0">
                <a:solidFill>
                  <a:srgbClr val="FFFF00"/>
                </a:solidFill>
              </a:rPr>
              <a:t>?</a:t>
            </a:r>
            <a:endParaRPr lang="en-US" sz="2800" b="1" dirty="0">
              <a:solidFill>
                <a:srgbClr val="FFFF00"/>
              </a:solidFill>
            </a:endParaRPr>
          </a:p>
          <a:p>
            <a:pPr lvl="0" algn="ctr"/>
            <a:endParaRPr lang="en-US" sz="2400" b="1" dirty="0">
              <a:solidFill>
                <a:srgbClr val="FFFF00"/>
              </a:solidFill>
            </a:endParaRPr>
          </a:p>
          <a:p>
            <a:pPr lvl="0" algn="ctr"/>
            <a:endParaRPr lang="en-US" sz="2000" b="1" dirty="0">
              <a:solidFill>
                <a:srgbClr val="FFFF00"/>
              </a:solidFill>
            </a:endParaRPr>
          </a:p>
          <a:p>
            <a:pPr lvl="0" algn="ctr"/>
            <a:r>
              <a:rPr lang="en-US" sz="2000" b="1" dirty="0">
                <a:solidFill>
                  <a:schemeClr val="bg1"/>
                </a:solidFill>
              </a:rPr>
              <a:t>By revealing how climate change is affecting the </a:t>
            </a:r>
          </a:p>
          <a:p>
            <a:pPr lvl="0" algn="ctr"/>
            <a:r>
              <a:rPr lang="en-US" sz="2000" b="1" u="sng" dirty="0">
                <a:solidFill>
                  <a:schemeClr val="bg1"/>
                </a:solidFill>
              </a:rPr>
              <a:t>sustainability</a:t>
            </a:r>
            <a:r>
              <a:rPr lang="en-US" sz="2000" b="1" dirty="0">
                <a:solidFill>
                  <a:schemeClr val="bg1"/>
                </a:solidFill>
              </a:rPr>
              <a:t> of species and habitats </a:t>
            </a:r>
          </a:p>
          <a:p>
            <a:pPr lvl="0" algn="ctr"/>
            <a:endParaRPr lang="en-US" sz="2000" b="1" dirty="0">
              <a:solidFill>
                <a:schemeClr val="bg1"/>
              </a:solidFill>
            </a:endParaRPr>
          </a:p>
          <a:p>
            <a:pPr lvl="0" algn="ctr"/>
            <a:r>
              <a:rPr lang="en-US" sz="2000" b="1" dirty="0">
                <a:solidFill>
                  <a:schemeClr val="bg1"/>
                </a:solidFill>
              </a:rPr>
              <a:t>that support cultural practices people </a:t>
            </a:r>
            <a:r>
              <a:rPr lang="en-US" sz="2000" b="1" u="sng" dirty="0">
                <a:solidFill>
                  <a:schemeClr val="bg1"/>
                </a:solidFill>
              </a:rPr>
              <a:t>value</a:t>
            </a:r>
            <a:r>
              <a:rPr lang="en-US" sz="2000" b="1" dirty="0">
                <a:solidFill>
                  <a:schemeClr val="bg1"/>
                </a:solidFill>
              </a:rPr>
              <a:t> </a:t>
            </a:r>
          </a:p>
          <a:p>
            <a:pPr lvl="0" algn="ctr"/>
            <a:endParaRPr lang="en-US" sz="2000" b="1" dirty="0">
              <a:solidFill>
                <a:schemeClr val="bg1"/>
              </a:solidFill>
            </a:endParaRPr>
          </a:p>
          <a:p>
            <a:pPr lvl="0" algn="ctr"/>
            <a:r>
              <a:rPr lang="en-US" sz="2000" b="1" dirty="0">
                <a:solidFill>
                  <a:schemeClr val="bg1"/>
                </a:solidFill>
              </a:rPr>
              <a:t>based on </a:t>
            </a:r>
          </a:p>
          <a:p>
            <a:pPr lvl="0" algn="ctr"/>
            <a:endParaRPr lang="en-US" sz="2000" b="1" dirty="0">
              <a:solidFill>
                <a:schemeClr val="bg1"/>
              </a:solidFill>
            </a:endParaRPr>
          </a:p>
          <a:p>
            <a:pPr lvl="0" algn="ctr"/>
            <a:r>
              <a:rPr lang="en-US" sz="2000" b="1" u="sng" dirty="0">
                <a:solidFill>
                  <a:schemeClr val="bg1"/>
                </a:solidFill>
              </a:rPr>
              <a:t>place-based evidence</a:t>
            </a:r>
            <a:r>
              <a:rPr lang="en-US" sz="2000" b="1" dirty="0">
                <a:solidFill>
                  <a:schemeClr val="bg1"/>
                </a:solidFill>
              </a:rPr>
              <a:t> they can observe </a:t>
            </a:r>
          </a:p>
          <a:p>
            <a:pPr lvl="0" algn="ctr"/>
            <a:endParaRPr lang="en-US" sz="2000" b="1" dirty="0">
              <a:solidFill>
                <a:schemeClr val="bg1"/>
              </a:solidFill>
            </a:endParaRPr>
          </a:p>
          <a:p>
            <a:pPr lvl="0" algn="ctr"/>
            <a:r>
              <a:rPr lang="en-US" sz="2000" b="1" dirty="0">
                <a:solidFill>
                  <a:schemeClr val="bg1"/>
                </a:solidFill>
              </a:rPr>
              <a:t>integrated with climate </a:t>
            </a:r>
            <a:r>
              <a:rPr lang="en-US" sz="2000" b="1" u="sng" dirty="0" smtClean="0">
                <a:solidFill>
                  <a:schemeClr val="bg1"/>
                </a:solidFill>
              </a:rPr>
              <a:t>science</a:t>
            </a:r>
          </a:p>
          <a:p>
            <a:pPr lvl="0" algn="ctr"/>
            <a:endParaRPr lang="en-US" sz="2000" b="1" dirty="0">
              <a:solidFill>
                <a:schemeClr val="bg1"/>
              </a:solidFill>
            </a:endParaRPr>
          </a:p>
          <a:p>
            <a:pPr lvl="0" algn="ctr"/>
            <a:r>
              <a:rPr lang="en-US" sz="2000" b="1" dirty="0">
                <a:solidFill>
                  <a:schemeClr val="bg1"/>
                </a:solidFill>
              </a:rPr>
              <a:t>t</a:t>
            </a:r>
            <a:r>
              <a:rPr lang="en-US" sz="2000" b="1" dirty="0" smtClean="0">
                <a:solidFill>
                  <a:schemeClr val="bg1"/>
                </a:solidFill>
              </a:rPr>
              <a:t>o provoke </a:t>
            </a:r>
            <a:r>
              <a:rPr lang="en-US" sz="2000" b="1" u="sng" dirty="0" smtClean="0">
                <a:solidFill>
                  <a:schemeClr val="bg1"/>
                </a:solidFill>
              </a:rPr>
              <a:t>action</a:t>
            </a:r>
            <a:endParaRPr lang="en-US" u="sng" dirty="0">
              <a:solidFill>
                <a:schemeClr val="bg1"/>
              </a:solidFill>
            </a:endParaRPr>
          </a:p>
        </p:txBody>
      </p:sp>
      <p:pic>
        <p:nvPicPr>
          <p:cNvPr id="3" name="Picture 2"/>
          <p:cNvPicPr>
            <a:picLocks noChangeAspect="1"/>
          </p:cNvPicPr>
          <p:nvPr/>
        </p:nvPicPr>
        <p:blipFill>
          <a:blip r:embed="rId3"/>
          <a:stretch>
            <a:fillRect/>
          </a:stretch>
        </p:blipFill>
        <p:spPr>
          <a:xfrm>
            <a:off x="6781800" y="5029200"/>
            <a:ext cx="1981200" cy="14748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328" y="1828800"/>
            <a:ext cx="1697672" cy="1327182"/>
          </a:xfrm>
          <a:prstGeom prst="rect">
            <a:avLst/>
          </a:prstGeom>
          <a:ln>
            <a:noFill/>
          </a:ln>
          <a:effectLst>
            <a:softEdge rad="112500"/>
          </a:effectLst>
        </p:spPr>
      </p:pic>
    </p:spTree>
    <p:extLst>
      <p:ext uri="{BB962C8B-B14F-4D97-AF65-F5344CB8AC3E}">
        <p14:creationId xmlns:p14="http://schemas.microsoft.com/office/powerpoint/2010/main" val="34838572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2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3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4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5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TM03457452[[fn=Celestial]]</Template>
  <TotalTime>6171</TotalTime>
  <Words>3656</Words>
  <Application>Microsoft Office PowerPoint</Application>
  <PresentationFormat>On-screen Show (4:3)</PresentationFormat>
  <Paragraphs>502</Paragraphs>
  <Slides>54</Slides>
  <Notes>36</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54</vt:i4>
      </vt:variant>
    </vt:vector>
  </HeadingPairs>
  <TitlesOfParts>
    <vt:vector size="76" baseType="lpstr">
      <vt:lpstr>ＭＳ Ｐゴシック</vt:lpstr>
      <vt:lpstr>Arial</vt:lpstr>
      <vt:lpstr>Calibri</vt:lpstr>
      <vt:lpstr>Century Schoolbook</vt:lpstr>
      <vt:lpstr>georgia</vt:lpstr>
      <vt:lpstr>Helvetica Neue</vt:lpstr>
      <vt:lpstr>MV Boli</vt:lpstr>
      <vt:lpstr>Papyrus</vt:lpstr>
      <vt:lpstr>Source Serif Pro</vt:lpstr>
      <vt:lpstr>Symbol</vt:lpstr>
      <vt:lpstr>Trebuchet MS</vt:lpstr>
      <vt:lpstr>Tw Cen MT</vt:lpstr>
      <vt:lpstr>Wickenden Cafe NDP</vt:lpstr>
      <vt:lpstr>Wingdings</vt:lpstr>
      <vt:lpstr>Wingdings 2</vt:lpstr>
      <vt:lpstr>Median</vt:lpstr>
      <vt:lpstr>2_Office Theme</vt:lpstr>
      <vt:lpstr>1_Median</vt:lpstr>
      <vt:lpstr>2_Median</vt:lpstr>
      <vt:lpstr>3_Median</vt:lpstr>
      <vt:lpstr>4_Median</vt:lpstr>
      <vt:lpstr>5_Median</vt:lpstr>
      <vt:lpstr>PowerPoint Presentation</vt:lpstr>
      <vt:lpstr>PowerPoint Presentation</vt:lpstr>
      <vt:lpstr>PowerPoint Presentation</vt:lpstr>
      <vt:lpstr>TARGET AUDIENCES</vt:lpstr>
      <vt:lpstr>PowerPoint Presentation</vt:lpstr>
      <vt:lpstr>PowerPoint Presentation</vt:lpstr>
      <vt:lpstr> Our Goal through G-WOW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BIG “SO WHAT”… WHAT CAN WE DO?</vt:lpstr>
      <vt:lpstr>PowerPoint Presentation</vt:lpstr>
      <vt:lpstr>Adaptation</vt:lpstr>
      <vt:lpstr>PowerPoint Presentation</vt:lpstr>
      <vt:lpstr>PowerPoint Presentation</vt:lpstr>
      <vt:lpstr>G-WOW Outreach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partners-logos Presneters Conferencen name, date</dc:title>
  <dc:creator>ctechtmann</dc:creator>
  <cp:lastModifiedBy>Cathy Techtmann</cp:lastModifiedBy>
  <cp:revision>564</cp:revision>
  <cp:lastPrinted>2014-03-05T03:37:56Z</cp:lastPrinted>
  <dcterms:created xsi:type="dcterms:W3CDTF">2011-08-16T15:30:48Z</dcterms:created>
  <dcterms:modified xsi:type="dcterms:W3CDTF">2017-11-10T19:17:24Z</dcterms:modified>
</cp:coreProperties>
</file>